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1"/>
    <p:sldMasterId id="2147483745" r:id="rId2"/>
    <p:sldMasterId id="2147483758" r:id="rId3"/>
  </p:sldMasterIdLst>
  <p:notesMasterIdLst>
    <p:notesMasterId r:id="rId30"/>
  </p:notesMasterIdLst>
  <p:sldIdLst>
    <p:sldId id="343" r:id="rId4"/>
    <p:sldId id="349" r:id="rId5"/>
    <p:sldId id="350" r:id="rId6"/>
    <p:sldId id="351" r:id="rId7"/>
    <p:sldId id="352" r:id="rId8"/>
    <p:sldId id="353" r:id="rId9"/>
    <p:sldId id="354" r:id="rId10"/>
    <p:sldId id="355" r:id="rId11"/>
    <p:sldId id="356" r:id="rId12"/>
    <p:sldId id="357" r:id="rId13"/>
    <p:sldId id="358" r:id="rId14"/>
    <p:sldId id="359" r:id="rId15"/>
    <p:sldId id="360" r:id="rId16"/>
    <p:sldId id="361" r:id="rId17"/>
    <p:sldId id="362" r:id="rId18"/>
    <p:sldId id="363" r:id="rId19"/>
    <p:sldId id="364" r:id="rId20"/>
    <p:sldId id="365" r:id="rId21"/>
    <p:sldId id="366" r:id="rId22"/>
    <p:sldId id="367" r:id="rId23"/>
    <p:sldId id="368" r:id="rId24"/>
    <p:sldId id="369" r:id="rId25"/>
    <p:sldId id="370" r:id="rId26"/>
    <p:sldId id="371" r:id="rId27"/>
    <p:sldId id="372" r:id="rId28"/>
    <p:sldId id="334" r:id="rId2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A2B2C19-6986-F743-940C-410F58CD5FB2}">
          <p14:sldIdLst>
            <p14:sldId id="343"/>
          </p14:sldIdLst>
        </p14:section>
        <p14:section name="Untitled Section" id="{54625569-6C45-1348-A1F7-AF9BF23E6BBB}">
          <p14:sldIdLst>
            <p14:sldId id="349"/>
            <p14:sldId id="350"/>
            <p14:sldId id="351"/>
            <p14:sldId id="352"/>
            <p14:sldId id="353"/>
            <p14:sldId id="354"/>
            <p14:sldId id="355"/>
            <p14:sldId id="356"/>
            <p14:sldId id="357"/>
            <p14:sldId id="358"/>
            <p14:sldId id="359"/>
            <p14:sldId id="360"/>
            <p14:sldId id="361"/>
            <p14:sldId id="362"/>
            <p14:sldId id="363"/>
            <p14:sldId id="364"/>
            <p14:sldId id="365"/>
            <p14:sldId id="366"/>
            <p14:sldId id="367"/>
            <p14:sldId id="368"/>
            <p14:sldId id="369"/>
            <p14:sldId id="370"/>
            <p14:sldId id="371"/>
            <p14:sldId id="372"/>
            <p14:sldId id="33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7225"/>
    <a:srgbClr val="754919"/>
    <a:srgbClr val="77933C"/>
    <a:srgbClr val="2640FF"/>
    <a:srgbClr val="D50202"/>
    <a:srgbClr val="1A62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9" autoAdjust="0"/>
    <p:restoredTop sz="94615" autoAdjust="0"/>
  </p:normalViewPr>
  <p:slideViewPr>
    <p:cSldViewPr>
      <p:cViewPr varScale="1">
        <p:scale>
          <a:sx n="196" d="100"/>
          <a:sy n="196" d="100"/>
        </p:scale>
        <p:origin x="-104" y="-60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69BF9E-F53C-0248-B1DB-1D40EF52A828}" type="datetimeFigureOut">
              <a:rPr lang="en-US" smtClean="0"/>
              <a:t>10/9/17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198F19-1E15-E24F-B918-F65757B67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43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6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5025C87A-7D9C-3044-91FA-A9964F86CB8E}" type="datetimeFigureOut">
              <a:rPr lang="en-US" smtClean="0"/>
              <a:t>10/9/17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6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35F06D24-6A90-0244-AFA8-F97CB95F4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060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3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5025C87A-7D9C-3044-91FA-A9964F86CB8E}" type="datetimeFigureOut">
              <a:rPr lang="en-US" smtClean="0"/>
              <a:t>10/9/17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6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35F06D24-6A90-0244-AFA8-F97CB95F4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501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5025C87A-7D9C-3044-91FA-A9964F86CB8E}" type="datetimeFigureOut">
              <a:rPr lang="en-US" smtClean="0"/>
              <a:t>10/9/17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6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35F06D24-6A90-0244-AFA8-F97CB95F4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94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2_Session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65154" y="3286169"/>
            <a:ext cx="6818314" cy="88782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Session Title</a:t>
            </a:r>
            <a:br>
              <a:rPr lang="en-US" dirty="0" smtClean="0"/>
            </a:br>
            <a:r>
              <a:rPr lang="en-US" dirty="0" smtClean="0"/>
              <a:t>Session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7812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6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5025C87A-7D9C-3044-91FA-A9964F86CB8E}" type="datetimeFigureOut">
              <a:rPr lang="en-US" smtClean="0"/>
              <a:t>10/9/17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6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35F06D24-6A90-0244-AFA8-F97CB95F4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2157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3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5025C87A-7D9C-3044-91FA-A9964F86CB8E}" type="datetimeFigureOut">
              <a:rPr lang="en-US" smtClean="0"/>
              <a:t>10/9/17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6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35F06D24-6A90-0244-AFA8-F97CB95F4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7976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40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5025C87A-7D9C-3044-91FA-A9964F86CB8E}" type="datetimeFigureOut">
              <a:rPr lang="en-US" smtClean="0"/>
              <a:t>10/9/17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6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35F06D24-6A90-0244-AFA8-F97CB95F4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2932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3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3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5025C87A-7D9C-3044-91FA-A9964F86CB8E}" type="datetimeFigureOut">
              <a:rPr lang="en-US" smtClean="0"/>
              <a:t>10/9/17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6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35F06D24-6A90-0244-AFA8-F97CB95F4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4886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1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951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5025C87A-7D9C-3044-91FA-A9964F86CB8E}" type="datetimeFigureOut">
              <a:rPr lang="en-US" smtClean="0"/>
              <a:t>10/9/17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6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35F06D24-6A90-0244-AFA8-F97CB95F4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1831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5025C87A-7D9C-3044-91FA-A9964F86CB8E}" type="datetimeFigureOut">
              <a:rPr lang="en-US" smtClean="0"/>
              <a:t>10/9/17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6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35F06D24-6A90-0244-AFA8-F97CB95F4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7122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5025C87A-7D9C-3044-91FA-A9964F86CB8E}" type="datetimeFigureOut">
              <a:rPr lang="en-US" smtClean="0"/>
              <a:t>10/9/17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6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35F06D24-6A90-0244-AFA8-F97CB95F4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521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3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5025C87A-7D9C-3044-91FA-A9964F86CB8E}" type="datetimeFigureOut">
              <a:rPr lang="en-US" smtClean="0"/>
              <a:t>10/9/17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6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35F06D24-6A90-0244-AFA8-F97CB95F4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714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04791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5025C87A-7D9C-3044-91FA-A9964F86CB8E}" type="datetimeFigureOut">
              <a:rPr lang="en-US" smtClean="0"/>
              <a:t>10/9/17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6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35F06D24-6A90-0244-AFA8-F97CB95F4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5554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5025C87A-7D9C-3044-91FA-A9964F86CB8E}" type="datetimeFigureOut">
              <a:rPr lang="en-US" smtClean="0"/>
              <a:t>10/9/17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6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35F06D24-6A90-0244-AFA8-F97CB95F4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3166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3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5025C87A-7D9C-3044-91FA-A9964F86CB8E}" type="datetimeFigureOut">
              <a:rPr lang="en-US" smtClean="0"/>
              <a:t>10/9/17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6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35F06D24-6A90-0244-AFA8-F97CB95F4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3624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5025C87A-7D9C-3044-91FA-A9964F86CB8E}" type="datetimeFigureOut">
              <a:rPr lang="en-US" smtClean="0"/>
              <a:t>10/9/17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6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35F06D24-6A90-0244-AFA8-F97CB95F4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8838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_Session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65154" y="3286169"/>
            <a:ext cx="6818314" cy="88782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Session Title</a:t>
            </a:r>
            <a:br>
              <a:rPr lang="en-US" dirty="0" smtClean="0"/>
            </a:br>
            <a:r>
              <a:rPr lang="en-US" dirty="0" smtClean="0"/>
              <a:t>Session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2612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6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5025C87A-7D9C-3044-91FA-A9964F86CB8E}" type="datetimeFigureOut">
              <a:rPr lang="en-US" smtClean="0"/>
              <a:t>10/9/17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6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35F06D24-6A90-0244-AFA8-F97CB95F4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0620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3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5025C87A-7D9C-3044-91FA-A9964F86CB8E}" type="datetimeFigureOut">
              <a:rPr lang="en-US" smtClean="0"/>
              <a:t>10/9/17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6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35F06D24-6A90-0244-AFA8-F97CB95F4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5505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40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5025C87A-7D9C-3044-91FA-A9964F86CB8E}" type="datetimeFigureOut">
              <a:rPr lang="en-US" smtClean="0"/>
              <a:t>10/9/17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6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35F06D24-6A90-0244-AFA8-F97CB95F4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4578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3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3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5025C87A-7D9C-3044-91FA-A9964F86CB8E}" type="datetimeFigureOut">
              <a:rPr lang="en-US" smtClean="0"/>
              <a:t>10/9/17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6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35F06D24-6A90-0244-AFA8-F97CB95F4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1454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1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951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5025C87A-7D9C-3044-91FA-A9964F86CB8E}" type="datetimeFigureOut">
              <a:rPr lang="en-US" smtClean="0"/>
              <a:t>10/9/17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6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35F06D24-6A90-0244-AFA8-F97CB95F4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372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40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5025C87A-7D9C-3044-91FA-A9964F86CB8E}" type="datetimeFigureOut">
              <a:rPr lang="en-US" smtClean="0"/>
              <a:t>10/9/17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6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35F06D24-6A90-0244-AFA8-F97CB95F4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0814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5025C87A-7D9C-3044-91FA-A9964F86CB8E}" type="datetimeFigureOut">
              <a:rPr lang="en-US" smtClean="0"/>
              <a:t>10/9/17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6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35F06D24-6A90-0244-AFA8-F97CB95F4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9890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5025C87A-7D9C-3044-91FA-A9964F86CB8E}" type="datetimeFigureOut">
              <a:rPr lang="en-US" smtClean="0"/>
              <a:t>10/9/17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6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35F06D24-6A90-0244-AFA8-F97CB95F4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7016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04791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5025C87A-7D9C-3044-91FA-A9964F86CB8E}" type="datetimeFigureOut">
              <a:rPr lang="en-US" smtClean="0"/>
              <a:t>10/9/17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6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35F06D24-6A90-0244-AFA8-F97CB95F4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6187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5025C87A-7D9C-3044-91FA-A9964F86CB8E}" type="datetimeFigureOut">
              <a:rPr lang="en-US" smtClean="0"/>
              <a:t>10/9/17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6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35F06D24-6A90-0244-AFA8-F97CB95F4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4693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3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5025C87A-7D9C-3044-91FA-A9964F86CB8E}" type="datetimeFigureOut">
              <a:rPr lang="en-US" smtClean="0"/>
              <a:t>10/9/17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6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35F06D24-6A90-0244-AFA8-F97CB95F4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373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5025C87A-7D9C-3044-91FA-A9964F86CB8E}" type="datetimeFigureOut">
              <a:rPr lang="en-US" smtClean="0"/>
              <a:t>10/9/17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6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35F06D24-6A90-0244-AFA8-F97CB95F4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3635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_Session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65154" y="3286169"/>
            <a:ext cx="6818314" cy="88782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Session Title</a:t>
            </a:r>
            <a:br>
              <a:rPr lang="en-US" dirty="0" smtClean="0"/>
            </a:br>
            <a:r>
              <a:rPr lang="en-US" dirty="0" smtClean="0"/>
              <a:t>Session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215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3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3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5025C87A-7D9C-3044-91FA-A9964F86CB8E}" type="datetimeFigureOut">
              <a:rPr lang="en-US" smtClean="0"/>
              <a:t>10/9/17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6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35F06D24-6A90-0244-AFA8-F97CB95F4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98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1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951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5025C87A-7D9C-3044-91FA-A9964F86CB8E}" type="datetimeFigureOut">
              <a:rPr lang="en-US" smtClean="0"/>
              <a:t>10/9/17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6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35F06D24-6A90-0244-AFA8-F97CB95F4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877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5025C87A-7D9C-3044-91FA-A9964F86CB8E}" type="datetimeFigureOut">
              <a:rPr lang="en-US" smtClean="0"/>
              <a:t>10/9/17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6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35F06D24-6A90-0244-AFA8-F97CB95F4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287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5025C87A-7D9C-3044-91FA-A9964F86CB8E}" type="datetimeFigureOut">
              <a:rPr lang="en-US" smtClean="0"/>
              <a:t>10/9/17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6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35F06D24-6A90-0244-AFA8-F97CB95F4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192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04791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5025C87A-7D9C-3044-91FA-A9964F86CB8E}" type="datetimeFigureOut">
              <a:rPr lang="en-US" smtClean="0"/>
              <a:t>10/9/17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6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35F06D24-6A90-0244-AFA8-F97CB95F4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401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5025C87A-7D9C-3044-91FA-A9964F86CB8E}" type="datetimeFigureOut">
              <a:rPr lang="en-US" smtClean="0"/>
              <a:t>10/9/17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6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35F06D24-6A90-0244-AFA8-F97CB95F4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557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emf"/><Relationship Id="rId15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457200" y="590550"/>
            <a:ext cx="8229600" cy="0"/>
          </a:xfrm>
          <a:prstGeom prst="line">
            <a:avLst/>
          </a:prstGeom>
          <a:ln w="9525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0" y="4668490"/>
            <a:ext cx="9144000" cy="0"/>
          </a:xfrm>
          <a:prstGeom prst="line">
            <a:avLst/>
          </a:prstGeom>
          <a:ln w="9525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 userDrawn="1"/>
        </p:nvSpPr>
        <p:spPr>
          <a:xfrm>
            <a:off x="3062738" y="4781553"/>
            <a:ext cx="30185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/>
                <a:cs typeface="Arial Narrow"/>
              </a:rPr>
              <a:t>Creation of A Sustainable Mixed-Use Environment</a:t>
            </a:r>
            <a:endParaRPr lang="en-US" sz="1200" b="0" dirty="0">
              <a:solidFill>
                <a:schemeClr val="tx1">
                  <a:lumMod val="65000"/>
                  <a:lumOff val="35000"/>
                </a:schemeClr>
              </a:solidFill>
              <a:latin typeface="Arial Narrow"/>
              <a:cs typeface="Arial Narrow"/>
            </a:endParaRPr>
          </a:p>
        </p:txBody>
      </p:sp>
      <p:pic>
        <p:nvPicPr>
          <p:cNvPr id="12" name="Picture 11" descr="steiner.eps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022" y="4846094"/>
            <a:ext cx="731168" cy="202743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0" y="4705350"/>
            <a:ext cx="9144000" cy="0"/>
          </a:xfrm>
          <a:prstGeom prst="line">
            <a:avLst/>
          </a:prstGeom>
          <a:ln w="28575" cmpd="sng">
            <a:solidFill>
              <a:srgbClr val="B7722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LibertyCenter.eps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3" y="4762800"/>
            <a:ext cx="352491" cy="35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159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4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457200" y="590550"/>
            <a:ext cx="8229600" cy="0"/>
          </a:xfrm>
          <a:prstGeom prst="line">
            <a:avLst/>
          </a:prstGeom>
          <a:ln w="9525" cmpd="sng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7250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2048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g"/><Relationship Id="rId5" Type="http://schemas.openxmlformats.org/officeDocument/2006/relationships/image" Target="../media/image19.jpg"/><Relationship Id="rId6" Type="http://schemas.openxmlformats.org/officeDocument/2006/relationships/image" Target="../media/image20.jpg"/><Relationship Id="rId7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jpeg"/><Relationship Id="rId5" Type="http://schemas.openxmlformats.org/officeDocument/2006/relationships/image" Target="../media/image25.jpg"/><Relationship Id="rId6" Type="http://schemas.openxmlformats.org/officeDocument/2006/relationships/image" Target="../media/image26.jpg"/><Relationship Id="rId7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jpg"/><Relationship Id="rId6" Type="http://schemas.openxmlformats.org/officeDocument/2006/relationships/image" Target="../media/image32.jpg"/><Relationship Id="rId7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6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jpeg"/><Relationship Id="rId5" Type="http://schemas.openxmlformats.org/officeDocument/2006/relationships/image" Target="../media/image41.jpeg"/><Relationship Id="rId6" Type="http://schemas.openxmlformats.org/officeDocument/2006/relationships/image" Target="../media/image42.jpeg"/><Relationship Id="rId7" Type="http://schemas.openxmlformats.org/officeDocument/2006/relationships/image" Target="../media/image43.jpeg"/><Relationship Id="rId8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5" Type="http://schemas.openxmlformats.org/officeDocument/2006/relationships/image" Target="../media/image48.jpeg"/><Relationship Id="rId6" Type="http://schemas.openxmlformats.org/officeDocument/2006/relationships/image" Target="../media/image16.jpeg"/><Relationship Id="rId7" Type="http://schemas.openxmlformats.org/officeDocument/2006/relationships/image" Target="../media/image49.jpeg"/><Relationship Id="rId8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5" Type="http://schemas.openxmlformats.org/officeDocument/2006/relationships/image" Target="../media/image54.jpg"/><Relationship Id="rId6" Type="http://schemas.openxmlformats.org/officeDocument/2006/relationships/image" Target="../media/image55.jpg"/><Relationship Id="rId7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0.png"/><Relationship Id="rId12" Type="http://schemas.openxmlformats.org/officeDocument/2006/relationships/image" Target="../media/image71.png"/><Relationship Id="rId13" Type="http://schemas.openxmlformats.org/officeDocument/2006/relationships/image" Target="../media/image72.png"/><Relationship Id="rId14" Type="http://schemas.openxmlformats.org/officeDocument/2006/relationships/image" Target="../media/image73.png"/><Relationship Id="rId15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5" Type="http://schemas.openxmlformats.org/officeDocument/2006/relationships/image" Target="../media/image64.jpeg"/><Relationship Id="rId6" Type="http://schemas.openxmlformats.org/officeDocument/2006/relationships/image" Target="../media/image65.png"/><Relationship Id="rId7" Type="http://schemas.openxmlformats.org/officeDocument/2006/relationships/image" Target="../media/image66.png"/><Relationship Id="rId8" Type="http://schemas.openxmlformats.org/officeDocument/2006/relationships/image" Target="../media/image67.png"/><Relationship Id="rId9" Type="http://schemas.openxmlformats.org/officeDocument/2006/relationships/image" Target="../media/image68.png"/><Relationship Id="rId10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microsoft.com/office/2007/relationships/hdphoto" Target="../media/hdphoto2.wdp"/><Relationship Id="rId6" Type="http://schemas.openxmlformats.org/officeDocument/2006/relationships/image" Target="../media/image78.png"/><Relationship Id="rId7" Type="http://schemas.openxmlformats.org/officeDocument/2006/relationships/image" Target="../media/image79.jpeg"/><Relationship Id="rId8" Type="http://schemas.openxmlformats.org/officeDocument/2006/relationships/image" Target="../media/image44.jpeg"/><Relationship Id="rId9" Type="http://schemas.openxmlformats.org/officeDocument/2006/relationships/image" Target="../media/image80.jpeg"/><Relationship Id="rId10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4" Type="http://schemas.openxmlformats.org/officeDocument/2006/relationships/image" Target="../media/image84.jpg"/><Relationship Id="rId5" Type="http://schemas.openxmlformats.org/officeDocument/2006/relationships/image" Target="../media/image8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png"/><Relationship Id="rId6" Type="http://schemas.openxmlformats.org/officeDocument/2006/relationships/image" Target="../media/image14.jpeg"/><Relationship Id="rId7" Type="http://schemas.microsoft.com/office/2007/relationships/hdphoto" Target="../media/hdphoto1.wdp"/><Relationship Id="rId8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nd image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4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3714750"/>
            <a:ext cx="9144000" cy="1428750"/>
          </a:xfrm>
          <a:prstGeom prst="rect">
            <a:avLst/>
          </a:prstGeom>
          <a:solidFill>
            <a:srgbClr val="B77225">
              <a:alpha val="6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3706710"/>
            <a:ext cx="7848600" cy="1066800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</a:pP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Arial Narrow"/>
                <a:cs typeface="Arial Narrow"/>
              </a:rPr>
              <a:t>LIBERTY CENTER: CASE STUDY</a:t>
            </a:r>
            <a:b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Arial Narrow"/>
                <a:cs typeface="Arial Narrow"/>
              </a:rPr>
            </a:b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Arial Narrow"/>
                <a:cs typeface="Arial Narrow"/>
              </a:rPr>
              <a:t>CREATION OF A SUSTAINABLE MIXED-USE ENVIRONMENT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Arial Narrow"/>
                <a:cs typeface="Arial Narrow"/>
              </a:rPr>
              <a:t/>
            </a:r>
            <a:b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Arial Narrow"/>
                <a:cs typeface="Arial Narrow"/>
              </a:rPr>
            </a:b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Arial Narrow"/>
                <a:cs typeface="Arial Narrow"/>
              </a:rPr>
              <a:t>Yaromir Steiner</a:t>
            </a:r>
            <a:endParaRPr lang="en-US" sz="1400" dirty="0">
              <a:solidFill>
                <a:schemeClr val="bg1">
                  <a:lumMod val="95000"/>
                </a:schemeClr>
              </a:solidFill>
              <a:latin typeface="Gill Sans MT" panose="020B0502020104020203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747150"/>
            <a:ext cx="9144000" cy="0"/>
          </a:xfrm>
          <a:prstGeom prst="line">
            <a:avLst/>
          </a:prstGeom>
          <a:ln w="3175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0" y="5115150"/>
            <a:ext cx="9144000" cy="0"/>
          </a:xfrm>
          <a:prstGeom prst="line">
            <a:avLst/>
          </a:prstGeom>
          <a:ln w="3175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steiner_white.eps"/>
          <p:cNvPicPr>
            <a:picLocks noChangeAspect="1"/>
          </p:cNvPicPr>
          <p:nvPr/>
        </p:nvPicPr>
        <p:blipFill>
          <a:blip r:embed="rId3">
            <a:alphaModFix amt="8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925" y="4815298"/>
            <a:ext cx="946150" cy="210872"/>
          </a:xfrm>
          <a:prstGeom prst="rect">
            <a:avLst/>
          </a:prstGeom>
        </p:spPr>
      </p:pic>
      <p:pic>
        <p:nvPicPr>
          <p:cNvPr id="4" name="Picture 3" descr="LibertyCenter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09550"/>
            <a:ext cx="1377950" cy="13779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26916" y="4820430"/>
            <a:ext cx="10787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 smtClean="0">
                <a:solidFill>
                  <a:schemeClr val="bg1"/>
                </a:solidFill>
                <a:latin typeface="Arial Narrow"/>
                <a:cs typeface="Arial Narrow"/>
              </a:rPr>
              <a:t>October 14, 2017</a:t>
            </a:r>
            <a:endParaRPr lang="en-US" sz="11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754153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1000" y="209550"/>
            <a:ext cx="655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595959"/>
                </a:solidFill>
                <a:latin typeface="Arial Narrow"/>
                <a:cs typeface="Arial Narrow"/>
              </a:rPr>
              <a:t>Case Study: LIBERTY CENTER</a:t>
            </a:r>
            <a:endParaRPr lang="en-US" dirty="0">
              <a:solidFill>
                <a:srgbClr val="595959"/>
              </a:solidFill>
              <a:latin typeface="Arial Narrow"/>
              <a:cs typeface="Arial Narrow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81000" y="666750"/>
            <a:ext cx="7848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 smtClean="0">
                <a:solidFill>
                  <a:srgbClr val="595959"/>
                </a:solidFill>
                <a:latin typeface="Arial Narrow" charset="0"/>
                <a:cs typeface="Arial Narrow" charset="0"/>
              </a:rPr>
              <a:t>The Acropolis</a:t>
            </a:r>
            <a:endParaRPr lang="en-US" sz="1400" i="1" dirty="0">
              <a:solidFill>
                <a:srgbClr val="595959"/>
              </a:solidFill>
              <a:latin typeface="Arial Narrow" charset="0"/>
              <a:cs typeface="Arial Narrow" charset="0"/>
            </a:endParaRPr>
          </a:p>
        </p:txBody>
      </p:sp>
      <p:pic>
        <p:nvPicPr>
          <p:cNvPr id="10" name="Picture 9" descr="22935230836_3a501d35f4_k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07" t="14069" r="1007" b="-228"/>
          <a:stretch/>
        </p:blipFill>
        <p:spPr>
          <a:xfrm>
            <a:off x="457200" y="1047750"/>
            <a:ext cx="4877630" cy="2363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Screen Shot 2015-04-29 at 10.48.10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" r="1"/>
          <a:stretch/>
        </p:blipFill>
        <p:spPr>
          <a:xfrm>
            <a:off x="5562600" y="1047750"/>
            <a:ext cx="3127716" cy="1606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22222893168_21121dfced_k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" t="18134" r="11242" b="6781"/>
          <a:stretch/>
        </p:blipFill>
        <p:spPr>
          <a:xfrm>
            <a:off x="505336" y="3480458"/>
            <a:ext cx="1641654" cy="1010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acropolis towards hotel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" t="17768" r="9443" b="13868"/>
          <a:stretch/>
        </p:blipFill>
        <p:spPr>
          <a:xfrm>
            <a:off x="3571299" y="3480459"/>
            <a:ext cx="1766631" cy="1017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descr="Acropoolis sphere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8" b="5721"/>
          <a:stretch/>
        </p:blipFill>
        <p:spPr>
          <a:xfrm>
            <a:off x="5562600" y="2724150"/>
            <a:ext cx="3124200" cy="1760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 descr="22705095140_5a65de9bf6_k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9728" y="3486149"/>
            <a:ext cx="1348660" cy="1011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8356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1000" y="209550"/>
            <a:ext cx="655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595959"/>
                </a:solidFill>
                <a:latin typeface="Arial Narrow"/>
                <a:cs typeface="Arial Narrow"/>
              </a:rPr>
              <a:t>Case Study: LIBERTY CENTER</a:t>
            </a:r>
            <a:endParaRPr lang="en-US" dirty="0">
              <a:solidFill>
                <a:srgbClr val="595959"/>
              </a:solidFill>
              <a:latin typeface="Arial Narrow"/>
              <a:cs typeface="Arial Narrow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81000" y="666750"/>
            <a:ext cx="7848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 smtClean="0">
                <a:solidFill>
                  <a:srgbClr val="595959"/>
                </a:solidFill>
                <a:latin typeface="Arial Narrow" charset="0"/>
                <a:cs typeface="Arial Narrow" charset="0"/>
              </a:rPr>
              <a:t>The Park</a:t>
            </a:r>
            <a:endParaRPr lang="en-US" sz="1400" i="1" dirty="0">
              <a:solidFill>
                <a:srgbClr val="595959"/>
              </a:solidFill>
              <a:latin typeface="Arial Narrow" charset="0"/>
              <a:cs typeface="Arial Narrow" charset="0"/>
            </a:endParaRPr>
          </a:p>
        </p:txBody>
      </p:sp>
      <p:pic>
        <p:nvPicPr>
          <p:cNvPr id="16" name="Picture 15" descr="22542888108_314608a5d0_k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29"/>
          <a:stretch/>
        </p:blipFill>
        <p:spPr>
          <a:xfrm>
            <a:off x="6781800" y="3257550"/>
            <a:ext cx="1890353" cy="1266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 descr="xmas tree 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"/>
          <a:stretch/>
        </p:blipFill>
        <p:spPr>
          <a:xfrm>
            <a:off x="2555720" y="3257550"/>
            <a:ext cx="1899634" cy="1268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 descr="22568030212_dd875d8a8c_k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5" r="250"/>
          <a:stretch/>
        </p:blipFill>
        <p:spPr bwMode="auto">
          <a:xfrm>
            <a:off x="457200" y="3257550"/>
            <a:ext cx="1886246" cy="1270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fountain animation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6" t="5284" r="196" b="2679"/>
          <a:stretch/>
        </p:blipFill>
        <p:spPr>
          <a:xfrm>
            <a:off x="5105400" y="971550"/>
            <a:ext cx="3581400" cy="2200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28302285804_79b110755d_k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320" y="3255913"/>
            <a:ext cx="1905000" cy="1273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Canvas Print2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" t="2180" r="146" b="23886"/>
          <a:stretch/>
        </p:blipFill>
        <p:spPr>
          <a:xfrm>
            <a:off x="457200" y="971550"/>
            <a:ext cx="4451996" cy="2197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3890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1000" y="209550"/>
            <a:ext cx="655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595959"/>
                </a:solidFill>
                <a:latin typeface="Arial Narrow"/>
                <a:cs typeface="Arial Narrow"/>
              </a:rPr>
              <a:t>Case Study: LIBERTY CENTER</a:t>
            </a:r>
            <a:endParaRPr lang="en-US" dirty="0">
              <a:solidFill>
                <a:srgbClr val="595959"/>
              </a:solidFill>
              <a:latin typeface="Arial Narrow"/>
              <a:cs typeface="Arial Narrow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81000" y="666750"/>
            <a:ext cx="7848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 smtClean="0">
                <a:solidFill>
                  <a:srgbClr val="595959"/>
                </a:solidFill>
                <a:latin typeface="Arial Narrow" charset="0"/>
                <a:cs typeface="Arial Narrow" charset="0"/>
              </a:rPr>
              <a:t>The Foundry: The Living Room</a:t>
            </a:r>
            <a:endParaRPr lang="en-US" sz="1400" i="1" dirty="0">
              <a:solidFill>
                <a:srgbClr val="595959"/>
              </a:solidFill>
              <a:latin typeface="Arial Narrow" charset="0"/>
              <a:cs typeface="Arial Narrow" charset="0"/>
            </a:endParaRPr>
          </a:p>
        </p:txBody>
      </p:sp>
      <p:pic>
        <p:nvPicPr>
          <p:cNvPr id="10" name="Picture 9" descr="Screen Shot 2015-02-05 at 7.07.30 AM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1047750"/>
            <a:ext cx="3171921" cy="162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22531191368_7311c5af15_k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34" t="9246" r="14556" b="1407"/>
          <a:stretch/>
        </p:blipFill>
        <p:spPr>
          <a:xfrm>
            <a:off x="3962400" y="2800350"/>
            <a:ext cx="2290185" cy="1645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22328323203_06f848c019_k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2800350"/>
            <a:ext cx="3171921" cy="1644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story time 2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" t="2500" r="15156" b="8130"/>
          <a:stretch/>
        </p:blipFill>
        <p:spPr>
          <a:xfrm>
            <a:off x="6401610" y="1047750"/>
            <a:ext cx="2265894" cy="1622010"/>
          </a:xfrm>
          <a:prstGeom prst="rect">
            <a:avLst/>
          </a:prstGeom>
        </p:spPr>
      </p:pic>
      <p:pic>
        <p:nvPicPr>
          <p:cNvPr id="14" name="Picture 13" descr="22222730470_1e0f701ac6_z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0" t="10601" r="8405"/>
          <a:stretch/>
        </p:blipFill>
        <p:spPr>
          <a:xfrm>
            <a:off x="6414569" y="2799360"/>
            <a:ext cx="2252935" cy="1646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 descr="foundry living room 3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" t="6070" r="13727" b="4560"/>
          <a:stretch/>
        </p:blipFill>
        <p:spPr>
          <a:xfrm>
            <a:off x="3962400" y="1047750"/>
            <a:ext cx="2296664" cy="1622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6931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1000" y="209550"/>
            <a:ext cx="655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595959"/>
                </a:solidFill>
                <a:latin typeface="Arial Narrow"/>
                <a:cs typeface="Arial Narrow"/>
              </a:rPr>
              <a:t>Case Study: LIBERTY CENTER</a:t>
            </a:r>
            <a:endParaRPr lang="en-US" dirty="0">
              <a:solidFill>
                <a:srgbClr val="595959"/>
              </a:solidFill>
              <a:latin typeface="Arial Narrow"/>
              <a:cs typeface="Arial Narrow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81000" y="666750"/>
            <a:ext cx="7848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 smtClean="0">
                <a:solidFill>
                  <a:srgbClr val="595959"/>
                </a:solidFill>
                <a:latin typeface="Arial Narrow" charset="0"/>
                <a:cs typeface="Arial Narrow" charset="0"/>
              </a:rPr>
              <a:t>The Foundry: The Dining Hall</a:t>
            </a:r>
            <a:endParaRPr lang="en-US" sz="1400" i="1" dirty="0">
              <a:solidFill>
                <a:srgbClr val="595959"/>
              </a:solidFill>
              <a:latin typeface="Arial Narrow" charset="0"/>
              <a:cs typeface="Arial Narrow" charset="0"/>
            </a:endParaRPr>
          </a:p>
        </p:txBody>
      </p:sp>
      <p:pic>
        <p:nvPicPr>
          <p:cNvPr id="16" name="Picture 15" descr="Screen Shot 2015-04-29 at 5.14.04 P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1" y="1047750"/>
            <a:ext cx="3166058" cy="335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 descr="23265790992_6f9fbc142e_k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401" y="1047750"/>
            <a:ext cx="2255596" cy="1505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 descr="23374509425_6db60148ad_k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400" y="2876550"/>
            <a:ext cx="2271520" cy="1515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 descr="22747317583_8ce4f6a1b7_k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0" y="1047750"/>
            <a:ext cx="2272969" cy="1515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 descr="23375032695_35fd02883e_k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0" y="2876550"/>
            <a:ext cx="2286000" cy="1525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5273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1000" y="209550"/>
            <a:ext cx="655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595959"/>
                </a:solidFill>
                <a:latin typeface="Arial Narrow"/>
                <a:cs typeface="Arial Narrow"/>
              </a:rPr>
              <a:t>Case Study: LIBERTY CENTER</a:t>
            </a:r>
            <a:endParaRPr lang="en-US" dirty="0">
              <a:solidFill>
                <a:srgbClr val="595959"/>
              </a:solidFill>
              <a:latin typeface="Arial Narrow"/>
              <a:cs typeface="Arial Narrow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81000" y="666750"/>
            <a:ext cx="7848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rgbClr val="595959"/>
                </a:solidFill>
                <a:latin typeface="Arial Narrow" charset="0"/>
                <a:cs typeface="Arial Narrow" charset="0"/>
              </a:rPr>
              <a:t>Unity Chapel </a:t>
            </a:r>
            <a:r>
              <a:rPr lang="en-US" sz="1400" i="1" dirty="0">
                <a:solidFill>
                  <a:srgbClr val="595959"/>
                </a:solidFill>
                <a:latin typeface="Arial Narrow" charset="0"/>
                <a:cs typeface="Arial Narrow" charset="0"/>
              </a:rPr>
              <a:t>by </a:t>
            </a:r>
            <a:r>
              <a:rPr lang="en-US" sz="1400" i="1" dirty="0" smtClean="0">
                <a:solidFill>
                  <a:srgbClr val="595959"/>
                </a:solidFill>
                <a:latin typeface="Arial Narrow" charset="0"/>
                <a:cs typeface="Arial Narrow" charset="0"/>
              </a:rPr>
              <a:t>TriHealth</a:t>
            </a:r>
            <a:endParaRPr lang="en-US" sz="1400" dirty="0">
              <a:solidFill>
                <a:srgbClr val="595959"/>
              </a:solidFill>
              <a:latin typeface="Arial Narrow" charset="0"/>
              <a:cs typeface="Arial Narrow" charset="0"/>
            </a:endParaRPr>
          </a:p>
        </p:txBody>
      </p:sp>
      <p:pic>
        <p:nvPicPr>
          <p:cNvPr id="9" name="Picture 8" descr="22935230836_3a501d35f4_k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" y="1047750"/>
            <a:ext cx="3793713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Screen Shot 2015-04-29 at 8.56.28 P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5119" y="1047751"/>
            <a:ext cx="2829521" cy="1570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22222614980_1fa1abae53_k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3843" y="3311446"/>
            <a:ext cx="1819323" cy="1174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unity chapel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67"/>
          <a:stretch/>
        </p:blipFill>
        <p:spPr>
          <a:xfrm>
            <a:off x="457200" y="3301137"/>
            <a:ext cx="1828800" cy="1184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Wedding FB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2797" y="2787390"/>
            <a:ext cx="1707169" cy="1707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descr="21851394063_eac9e5c1bb_k.jp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1" r="19"/>
          <a:stretch/>
        </p:blipFill>
        <p:spPr>
          <a:xfrm>
            <a:off x="4383529" y="2780798"/>
            <a:ext cx="2550063" cy="17096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2819400" y="1530870"/>
            <a:ext cx="762000" cy="533400"/>
          </a:xfrm>
          <a:prstGeom prst="ellipse">
            <a:avLst/>
          </a:prstGeom>
          <a:noFill/>
          <a:ln w="12700" cmpd="sng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40" tIns="45720" rIns="91440" bIns="45720">
            <a:spAutoFit/>
          </a:bodyPr>
          <a:lstStyle/>
          <a:p>
            <a:endParaRPr lang="en-US"/>
          </a:p>
        </p:txBody>
      </p:sp>
      <p:pic>
        <p:nvPicPr>
          <p:cNvPr id="21" name="Picture 20" descr="23755635934_d07f1e86ed_z.jpg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011" r="21011"/>
          <a:stretch/>
        </p:blipFill>
        <p:spPr>
          <a:xfrm>
            <a:off x="7239000" y="1047750"/>
            <a:ext cx="1476016" cy="1563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8215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1000" y="209550"/>
            <a:ext cx="655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595959"/>
                </a:solidFill>
                <a:latin typeface="Arial Narrow"/>
                <a:cs typeface="Arial Narrow"/>
              </a:rPr>
              <a:t>Case Study: LIBERTY CENTER</a:t>
            </a:r>
            <a:endParaRPr lang="en-US" dirty="0">
              <a:solidFill>
                <a:srgbClr val="595959"/>
              </a:solidFill>
              <a:latin typeface="Arial Narrow"/>
              <a:cs typeface="Arial Narrow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81000" y="666750"/>
            <a:ext cx="7848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>
                <a:solidFill>
                  <a:srgbClr val="595959"/>
                </a:solidFill>
                <a:latin typeface="Arial Narrow"/>
                <a:cs typeface="Arial Narrow"/>
              </a:rPr>
              <a:t>Sabin Hall </a:t>
            </a:r>
            <a:r>
              <a:rPr lang="en-US" sz="1400" i="1" dirty="0">
                <a:solidFill>
                  <a:srgbClr val="595959"/>
                </a:solidFill>
                <a:latin typeface="Arial Narrow"/>
                <a:cs typeface="Arial Narrow"/>
              </a:rPr>
              <a:t>by Cincinnati </a:t>
            </a:r>
            <a:r>
              <a:rPr lang="en-US" sz="1400" i="1" dirty="0" smtClean="0">
                <a:solidFill>
                  <a:srgbClr val="595959"/>
                </a:solidFill>
                <a:latin typeface="Arial Narrow"/>
                <a:cs typeface="Arial Narrow"/>
              </a:rPr>
              <a:t>Children’s</a:t>
            </a:r>
            <a:endParaRPr lang="en-US" sz="1400" dirty="0">
              <a:solidFill>
                <a:srgbClr val="595959"/>
              </a:solidFill>
              <a:latin typeface="Arial Narrow"/>
              <a:cs typeface="Arial Narrow"/>
            </a:endParaRPr>
          </a:p>
        </p:txBody>
      </p:sp>
      <p:pic>
        <p:nvPicPr>
          <p:cNvPr id="17" name="Picture 16" descr="Screen Shot 2015-04-29 at 9.14.35 PM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9042" y="1123951"/>
            <a:ext cx="2514600" cy="1609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 descr="22705115770_1344f4e644_k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9042" y="2978671"/>
            <a:ext cx="2514600" cy="1520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 descr="22222648580_4ef8f22471_k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800" y="2273430"/>
            <a:ext cx="1583422" cy="1057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 descr="22888141780_25e13d4d62_k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3"/>
          <a:stretch/>
        </p:blipFill>
        <p:spPr>
          <a:xfrm>
            <a:off x="7162800" y="1123950"/>
            <a:ext cx="1578534" cy="1057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Group 2"/>
          <p:cNvGrpSpPr/>
          <p:nvPr/>
        </p:nvGrpSpPr>
        <p:grpSpPr>
          <a:xfrm>
            <a:off x="457201" y="1123951"/>
            <a:ext cx="3953670" cy="2223560"/>
            <a:chOff x="457201" y="1123951"/>
            <a:chExt cx="3953670" cy="2223560"/>
          </a:xfrm>
        </p:grpSpPr>
        <p:pic>
          <p:nvPicPr>
            <p:cNvPr id="16" name="Picture 15" descr="22935230836_3a501d35f4_k.jp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1" y="1123951"/>
              <a:ext cx="3953670" cy="22235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5" name="Oval 16"/>
            <p:cNvSpPr>
              <a:spLocks noChangeArrowheads="1"/>
            </p:cNvSpPr>
            <p:nvPr/>
          </p:nvSpPr>
          <p:spPr bwMode="auto">
            <a:xfrm rot="20381035">
              <a:off x="1828800" y="1733550"/>
              <a:ext cx="762000" cy="533400"/>
            </a:xfrm>
            <a:prstGeom prst="ellipse">
              <a:avLst/>
            </a:prstGeom>
            <a:noFill/>
            <a:ln w="12700" cmpd="sng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91440" tIns="45720" rIns="91440" bIns="45720">
              <a:spAutoFit/>
            </a:bodyPr>
            <a:lstStyle/>
            <a:p>
              <a:endParaRPr lang="en-US"/>
            </a:p>
          </p:txBody>
        </p:sp>
      </p:grpSp>
      <p:pic>
        <p:nvPicPr>
          <p:cNvPr id="22" name="Picture 21" descr="24088311100_37be643b54_k.jp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9" t="12207" r="159" b="22524"/>
          <a:stretch/>
        </p:blipFill>
        <p:spPr>
          <a:xfrm>
            <a:off x="457200" y="3447360"/>
            <a:ext cx="3962400" cy="1040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 descr="25585943312_1130158189_k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800" y="3428808"/>
            <a:ext cx="1600200" cy="1068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52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1000" y="209550"/>
            <a:ext cx="655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595959"/>
                </a:solidFill>
                <a:latin typeface="Arial Narrow"/>
                <a:cs typeface="Arial Narrow"/>
              </a:rPr>
              <a:t>Case Study: LIBERTY CENTER</a:t>
            </a:r>
            <a:endParaRPr lang="en-US" dirty="0">
              <a:solidFill>
                <a:srgbClr val="595959"/>
              </a:solidFill>
              <a:latin typeface="Arial Narrow"/>
              <a:cs typeface="Arial Narrow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81000" y="666750"/>
            <a:ext cx="7848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 smtClean="0">
                <a:solidFill>
                  <a:srgbClr val="595959"/>
                </a:solidFill>
                <a:latin typeface="Arial Narrow"/>
                <a:cs typeface="Arial Narrow"/>
              </a:rPr>
              <a:t>Cincinnati Children’s Discovery Center</a:t>
            </a:r>
            <a:endParaRPr lang="en-US" sz="1400" dirty="0">
              <a:solidFill>
                <a:srgbClr val="595959"/>
              </a:solidFill>
              <a:latin typeface="Arial Narrow"/>
              <a:cs typeface="Arial Narrow"/>
            </a:endParaRPr>
          </a:p>
        </p:txBody>
      </p:sp>
      <p:pic>
        <p:nvPicPr>
          <p:cNvPr id="12" name="Picture 11" descr="Latest Brag Book Update Apr 2015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84" t="3478" r="484" b="1220"/>
          <a:stretch/>
        </p:blipFill>
        <p:spPr>
          <a:xfrm>
            <a:off x="533399" y="1123950"/>
            <a:ext cx="2678597" cy="1597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22318324302_43583874c8_k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84" r="6718" b="-1"/>
          <a:stretch/>
        </p:blipFill>
        <p:spPr>
          <a:xfrm>
            <a:off x="6216005" y="1121040"/>
            <a:ext cx="2412010" cy="1598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descr="22914603295_887abc8f1d_k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50"/>
          <a:stretch/>
        </p:blipFill>
        <p:spPr>
          <a:xfrm>
            <a:off x="533400" y="2792880"/>
            <a:ext cx="2678598" cy="1716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 descr="25757902085_72f71e3be4_k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" t="4384" r="378" b="-1"/>
          <a:stretch/>
        </p:blipFill>
        <p:spPr>
          <a:xfrm>
            <a:off x="3733800" y="1121040"/>
            <a:ext cx="2405531" cy="1598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 descr="25637236122_35f72fbd1e_k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" t="4226" r="8367"/>
          <a:stretch/>
        </p:blipFill>
        <p:spPr>
          <a:xfrm>
            <a:off x="6216005" y="2799360"/>
            <a:ext cx="2408028" cy="1704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4" descr="25457715170_a34130ea58_k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" t="3861" r="9959"/>
          <a:stretch/>
        </p:blipFill>
        <p:spPr>
          <a:xfrm>
            <a:off x="3746760" y="2792879"/>
            <a:ext cx="2392571" cy="1711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0660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1000" y="209550"/>
            <a:ext cx="655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595959"/>
                </a:solidFill>
                <a:latin typeface="Arial Narrow"/>
                <a:cs typeface="Arial Narrow"/>
              </a:rPr>
              <a:t>Case Study: LIBERTY CENTER</a:t>
            </a:r>
            <a:endParaRPr lang="en-US" dirty="0">
              <a:solidFill>
                <a:srgbClr val="595959"/>
              </a:solidFill>
              <a:latin typeface="Arial Narrow"/>
              <a:cs typeface="Arial Narrow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381000" y="1366957"/>
            <a:ext cx="5867400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342900" indent="-342900">
              <a:lnSpc>
                <a:spcPct val="120000"/>
              </a:lnSpc>
              <a:buFont typeface="+mj-lt"/>
              <a:buAutoNum type="arabicPeriod"/>
              <a:defRPr/>
            </a:pPr>
            <a:r>
              <a:rPr lang="en-US" sz="1400" dirty="0">
                <a:solidFill>
                  <a:srgbClr val="595959"/>
                </a:solidFill>
                <a:latin typeface="Arial Narrow"/>
                <a:cs typeface="Arial Narrow"/>
              </a:rPr>
              <a:t>Integration of non-retail uses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  <a:defRPr/>
            </a:pPr>
            <a:r>
              <a:rPr lang="en-US" sz="1400" dirty="0">
                <a:solidFill>
                  <a:srgbClr val="595959"/>
                </a:solidFill>
                <a:latin typeface="Arial Narrow"/>
                <a:cs typeface="Arial Narrow"/>
              </a:rPr>
              <a:t>Anchoring with leisure time uses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  <a:defRPr/>
            </a:pPr>
            <a:r>
              <a:rPr lang="en-US" sz="1400" dirty="0">
                <a:solidFill>
                  <a:srgbClr val="595959"/>
                </a:solidFill>
                <a:latin typeface="Arial Narrow"/>
                <a:cs typeface="Arial Narrow"/>
              </a:rPr>
              <a:t>Public-Private partnership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  <a:defRPr/>
            </a:pPr>
            <a:r>
              <a:rPr lang="en-US" sz="1400" dirty="0">
                <a:solidFill>
                  <a:srgbClr val="595959"/>
                </a:solidFill>
                <a:latin typeface="Arial Narrow"/>
                <a:cs typeface="Arial Narrow"/>
              </a:rPr>
              <a:t>Community Partnership structure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  <a:defRPr/>
            </a:pPr>
            <a:r>
              <a:rPr lang="en-US" sz="1400" dirty="0">
                <a:solidFill>
                  <a:srgbClr val="595959"/>
                </a:solidFill>
                <a:latin typeface="Arial Narrow"/>
                <a:cs typeface="Arial Narrow"/>
              </a:rPr>
              <a:t>Global economics</a:t>
            </a:r>
          </a:p>
          <a:p>
            <a:pPr>
              <a:defRPr/>
            </a:pPr>
            <a:endParaRPr lang="en-US" sz="1800" dirty="0">
              <a:solidFill>
                <a:srgbClr val="000090"/>
              </a:solidFill>
              <a:cs typeface="+mn-cs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81000" y="971550"/>
            <a:ext cx="25496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 smtClean="0">
                <a:solidFill>
                  <a:srgbClr val="595959"/>
                </a:solidFill>
                <a:latin typeface="Arial Narrow" charset="0"/>
                <a:cs typeface="Arial Narrow" charset="0"/>
              </a:rPr>
              <a:t>How </a:t>
            </a:r>
            <a:r>
              <a:rPr lang="en-US" sz="1400" dirty="0">
                <a:solidFill>
                  <a:srgbClr val="595959"/>
                </a:solidFill>
                <a:latin typeface="Arial Narrow" charset="0"/>
                <a:cs typeface="Arial Narrow" charset="0"/>
              </a:rPr>
              <a:t>did we execute Liberty Center?</a:t>
            </a:r>
          </a:p>
        </p:txBody>
      </p:sp>
      <p:pic>
        <p:nvPicPr>
          <p:cNvPr id="4" name="Picture 3" descr="general mixed xmas, office,retail, stree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653" y="1047750"/>
            <a:ext cx="4794747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6423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1000" y="209550"/>
            <a:ext cx="655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595959"/>
                </a:solidFill>
                <a:latin typeface="Arial Narrow"/>
                <a:cs typeface="Arial Narrow"/>
              </a:rPr>
              <a:t>Case Study: LIBERTY CENTER</a:t>
            </a:r>
            <a:endParaRPr lang="en-US" dirty="0">
              <a:solidFill>
                <a:srgbClr val="595959"/>
              </a:solidFill>
              <a:latin typeface="Arial Narrow"/>
              <a:cs typeface="Arial Narrow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81000" y="742950"/>
            <a:ext cx="58674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595959"/>
                </a:solidFill>
                <a:latin typeface="Arial Narrow"/>
                <a:cs typeface="Arial Narrow"/>
              </a:rPr>
              <a:t>1. Integration </a:t>
            </a:r>
            <a:r>
              <a:rPr lang="en-US" sz="1400" dirty="0">
                <a:solidFill>
                  <a:srgbClr val="595959"/>
                </a:solidFill>
                <a:latin typeface="Arial Narrow"/>
                <a:cs typeface="Arial Narrow"/>
              </a:rPr>
              <a:t>of non-retail </a:t>
            </a:r>
            <a:r>
              <a:rPr lang="en-US" sz="1400" dirty="0" smtClean="0">
                <a:solidFill>
                  <a:srgbClr val="595959"/>
                </a:solidFill>
                <a:latin typeface="Arial Narrow"/>
                <a:cs typeface="Arial Narrow"/>
              </a:rPr>
              <a:t>uses</a:t>
            </a:r>
            <a:endParaRPr lang="en-US" sz="1400" dirty="0">
              <a:solidFill>
                <a:srgbClr val="595959"/>
              </a:solidFill>
              <a:latin typeface="Arial Narrow"/>
              <a:cs typeface="Arial Narrow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6723856"/>
              </p:ext>
            </p:extLst>
          </p:nvPr>
        </p:nvGraphicFramePr>
        <p:xfrm>
          <a:off x="457200" y="1123950"/>
          <a:ext cx="3314700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4900"/>
                <a:gridCol w="1104900"/>
                <a:gridCol w="1104900"/>
              </a:tblGrid>
              <a:tr h="304800">
                <a:tc>
                  <a:txBody>
                    <a:bodyPr/>
                    <a:lstStyle/>
                    <a:p>
                      <a:endParaRPr lang="en-US" sz="1400" b="0" dirty="0">
                        <a:solidFill>
                          <a:srgbClr val="595959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B w="12700" cap="flat" cmpd="sng" algn="ctr">
                      <a:solidFill>
                        <a:srgbClr val="B772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595959"/>
                          </a:solidFill>
                          <a:latin typeface="Arial Narrow"/>
                          <a:cs typeface="Arial Narrow"/>
                        </a:rPr>
                        <a:t>Now</a:t>
                      </a:r>
                      <a:endParaRPr lang="en-US" sz="1400" b="0" dirty="0">
                        <a:solidFill>
                          <a:srgbClr val="595959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B w="12700" cap="flat" cmpd="sng" algn="ctr">
                      <a:solidFill>
                        <a:srgbClr val="B772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595959"/>
                          </a:solidFill>
                          <a:latin typeface="Arial Narrow"/>
                          <a:cs typeface="Arial Narrow"/>
                        </a:rPr>
                        <a:t>Future</a:t>
                      </a:r>
                      <a:endParaRPr lang="en-US" sz="1400" b="0" dirty="0">
                        <a:solidFill>
                          <a:srgbClr val="595959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B w="12700" cap="flat" cmpd="sng" algn="ctr">
                      <a:solidFill>
                        <a:srgbClr val="B772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rgbClr val="595959"/>
                          </a:solidFill>
                          <a:latin typeface="Arial Narrow"/>
                          <a:cs typeface="Arial Narrow"/>
                        </a:rPr>
                        <a:t>Office</a:t>
                      </a:r>
                      <a:endParaRPr lang="en-US" sz="1400" b="0" dirty="0">
                        <a:solidFill>
                          <a:srgbClr val="595959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2700" cap="flat" cmpd="sng" algn="ctr">
                      <a:solidFill>
                        <a:srgbClr val="B772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595959"/>
                          </a:solidFill>
                          <a:latin typeface="Arial Narrow"/>
                          <a:cs typeface="Arial Narrow"/>
                        </a:rPr>
                        <a:t>75,000sf</a:t>
                      </a:r>
                      <a:endParaRPr lang="en-US" sz="1400" b="0" dirty="0">
                        <a:solidFill>
                          <a:srgbClr val="595959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2700" cap="flat" cmpd="sng" algn="ctr">
                      <a:solidFill>
                        <a:srgbClr val="B772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595959"/>
                          </a:solidFill>
                          <a:latin typeface="Arial Narrow"/>
                          <a:cs typeface="Arial Narrow"/>
                        </a:rPr>
                        <a:t>300,000sf</a:t>
                      </a:r>
                      <a:endParaRPr lang="en-US" sz="1400" b="0" dirty="0">
                        <a:solidFill>
                          <a:srgbClr val="595959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2700" cap="flat" cmpd="sng" algn="ctr">
                      <a:solidFill>
                        <a:srgbClr val="B772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rgbClr val="595959"/>
                          </a:solidFill>
                          <a:latin typeface="Arial Narrow"/>
                          <a:cs typeface="Arial Narrow"/>
                        </a:rPr>
                        <a:t>Residential</a:t>
                      </a:r>
                      <a:endParaRPr lang="en-US" sz="1400" b="0" dirty="0">
                        <a:solidFill>
                          <a:srgbClr val="595959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595959"/>
                          </a:solidFill>
                          <a:latin typeface="Arial Narrow"/>
                          <a:cs typeface="Arial Narrow"/>
                        </a:rPr>
                        <a:t>250 units</a:t>
                      </a:r>
                      <a:endParaRPr lang="en-US" sz="1400" b="0" dirty="0">
                        <a:solidFill>
                          <a:srgbClr val="595959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595959"/>
                          </a:solidFill>
                          <a:latin typeface="Arial Narrow"/>
                          <a:cs typeface="Arial Narrow"/>
                        </a:rPr>
                        <a:t>150 units</a:t>
                      </a:r>
                      <a:endParaRPr lang="en-US" sz="1400" b="0" dirty="0">
                        <a:solidFill>
                          <a:srgbClr val="595959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rgbClr val="595959"/>
                          </a:solidFill>
                          <a:latin typeface="Arial Narrow"/>
                          <a:cs typeface="Arial Narrow"/>
                        </a:rPr>
                        <a:t>Hospitality</a:t>
                      </a:r>
                      <a:endParaRPr lang="en-US" sz="1400" b="0" dirty="0">
                        <a:solidFill>
                          <a:srgbClr val="595959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595959"/>
                          </a:solidFill>
                          <a:latin typeface="Arial Narrow"/>
                          <a:cs typeface="Arial Narrow"/>
                        </a:rPr>
                        <a:t>130 keys</a:t>
                      </a:r>
                      <a:endParaRPr lang="en-US" sz="1400" b="0" dirty="0">
                        <a:solidFill>
                          <a:srgbClr val="595959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595959"/>
                          </a:solidFill>
                          <a:latin typeface="Arial Narrow"/>
                          <a:cs typeface="Arial Narrow"/>
                        </a:rPr>
                        <a:t>150 keys</a:t>
                      </a:r>
                      <a:endParaRPr lang="en-US" sz="1400" b="0" dirty="0">
                        <a:solidFill>
                          <a:srgbClr val="595959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9" name="Picture 8" descr="Office &amp; VS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92" r="12760" b="11727"/>
          <a:stretch/>
        </p:blipFill>
        <p:spPr>
          <a:xfrm>
            <a:off x="533400" y="2647950"/>
            <a:ext cx="2618510" cy="1681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 descr="hote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9" r="12442" b="17451"/>
          <a:stretch/>
        </p:blipFill>
        <p:spPr>
          <a:xfrm>
            <a:off x="6006369" y="2647950"/>
            <a:ext cx="2676516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8189" b="8157"/>
          <a:stretch/>
        </p:blipFill>
        <p:spPr>
          <a:xfrm>
            <a:off x="3265190" y="2647950"/>
            <a:ext cx="2671973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209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057400" y="1200150"/>
            <a:ext cx="4724400" cy="3352800"/>
          </a:xfrm>
          <a:prstGeom prst="roundRect">
            <a:avLst/>
          </a:prstGeom>
          <a:solidFill>
            <a:schemeClr val="bg1">
              <a:lumMod val="75000"/>
              <a:alpha val="1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1000" y="209550"/>
            <a:ext cx="655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595959"/>
                </a:solidFill>
                <a:latin typeface="Arial Narrow"/>
                <a:cs typeface="Arial Narrow"/>
              </a:rPr>
              <a:t>Case Study: LIBERTY CENTER</a:t>
            </a:r>
            <a:endParaRPr lang="en-US" dirty="0">
              <a:solidFill>
                <a:srgbClr val="595959"/>
              </a:solidFill>
              <a:latin typeface="Arial Narrow"/>
              <a:cs typeface="Arial Narrow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81000" y="742950"/>
            <a:ext cx="58674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595959"/>
                </a:solidFill>
                <a:latin typeface="Arial Narrow"/>
                <a:cs typeface="Arial Narrow"/>
              </a:rPr>
              <a:t>1. Integration </a:t>
            </a:r>
            <a:r>
              <a:rPr lang="en-US" sz="1400" dirty="0">
                <a:solidFill>
                  <a:srgbClr val="595959"/>
                </a:solidFill>
                <a:latin typeface="Arial Narrow"/>
                <a:cs typeface="Arial Narrow"/>
              </a:rPr>
              <a:t>of non-retail </a:t>
            </a:r>
            <a:r>
              <a:rPr lang="en-US" sz="1400" dirty="0" smtClean="0">
                <a:solidFill>
                  <a:srgbClr val="595959"/>
                </a:solidFill>
                <a:latin typeface="Arial Narrow"/>
                <a:cs typeface="Arial Narrow"/>
              </a:rPr>
              <a:t>uses: project size reduction</a:t>
            </a:r>
            <a:endParaRPr lang="en-US" sz="1400" dirty="0">
              <a:solidFill>
                <a:srgbClr val="595959"/>
              </a:solidFill>
              <a:latin typeface="Arial Narrow"/>
              <a:cs typeface="Arial Narrow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438400" y="1352550"/>
            <a:ext cx="3810000" cy="3048000"/>
            <a:chOff x="2133600" y="1676400"/>
            <a:chExt cx="4891088" cy="3733800"/>
          </a:xfrm>
        </p:grpSpPr>
        <p:sp>
          <p:nvSpPr>
            <p:cNvPr id="18" name="Rounded Rectangle 17"/>
            <p:cNvSpPr/>
            <p:nvPr/>
          </p:nvSpPr>
          <p:spPr bwMode="auto">
            <a:xfrm>
              <a:off x="5105400" y="3962400"/>
              <a:ext cx="1828800" cy="609600"/>
            </a:xfrm>
            <a:prstGeom prst="roundRect">
              <a:avLst/>
            </a:prstGeom>
            <a:solidFill>
              <a:srgbClr val="B7722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  <p:txBody>
            <a:bodyPr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Rounded Rectangle 18"/>
            <p:cNvSpPr/>
            <p:nvPr/>
          </p:nvSpPr>
          <p:spPr bwMode="auto">
            <a:xfrm>
              <a:off x="2209800" y="3124200"/>
              <a:ext cx="1752600" cy="609600"/>
            </a:xfrm>
            <a:prstGeom prst="roundRect">
              <a:avLst/>
            </a:prstGeom>
            <a:solidFill>
              <a:srgbClr val="B7722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  <p:txBody>
            <a:bodyPr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" name="Rounded Rectangle 19"/>
            <p:cNvSpPr/>
            <p:nvPr/>
          </p:nvSpPr>
          <p:spPr bwMode="auto">
            <a:xfrm>
              <a:off x="3429000" y="1676400"/>
              <a:ext cx="2286000" cy="685800"/>
            </a:xfrm>
            <a:prstGeom prst="roundRect">
              <a:avLst/>
            </a:prstGeom>
            <a:solidFill>
              <a:srgbClr val="B7722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  <p:txBody>
            <a:bodyPr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" name="Rounded Rectangle 20"/>
            <p:cNvSpPr/>
            <p:nvPr/>
          </p:nvSpPr>
          <p:spPr bwMode="auto">
            <a:xfrm>
              <a:off x="5105400" y="3124200"/>
              <a:ext cx="1828800" cy="609600"/>
            </a:xfrm>
            <a:prstGeom prst="roundRect">
              <a:avLst/>
            </a:prstGeom>
            <a:solidFill>
              <a:srgbClr val="B7722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  <p:txBody>
            <a:bodyPr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" name="Rounded Rectangle 21"/>
            <p:cNvSpPr/>
            <p:nvPr/>
          </p:nvSpPr>
          <p:spPr bwMode="auto">
            <a:xfrm>
              <a:off x="5105400" y="4800600"/>
              <a:ext cx="1828800" cy="609600"/>
            </a:xfrm>
            <a:prstGeom prst="roundRect">
              <a:avLst/>
            </a:prstGeom>
            <a:solidFill>
              <a:srgbClr val="B7722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  <p:txBody>
            <a:bodyPr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23" name="Group 25"/>
            <p:cNvGrpSpPr>
              <a:grpSpLocks/>
            </p:cNvGrpSpPr>
            <p:nvPr/>
          </p:nvGrpSpPr>
          <p:grpSpPr bwMode="auto">
            <a:xfrm>
              <a:off x="2133600" y="1824437"/>
              <a:ext cx="4891088" cy="3486146"/>
              <a:chOff x="2133600" y="1924441"/>
              <a:chExt cx="4891088" cy="3485972"/>
            </a:xfrm>
          </p:grpSpPr>
          <p:sp>
            <p:nvSpPr>
              <p:cNvPr id="24" name="Rectangle 23"/>
              <p:cNvSpPr>
                <a:spLocks noChangeArrowheads="1"/>
              </p:cNvSpPr>
              <p:nvPr/>
            </p:nvSpPr>
            <p:spPr bwMode="auto">
              <a:xfrm>
                <a:off x="3429000" y="1924441"/>
                <a:ext cx="2286000" cy="3770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algn="ctr">
                  <a:defRPr/>
                </a:pPr>
                <a:r>
                  <a:rPr lang="en-US" sz="1400" dirty="0">
                    <a:solidFill>
                      <a:schemeClr val="bg1"/>
                    </a:solidFill>
                    <a:latin typeface="Arial Narrow"/>
                    <a:cs typeface="Arial Narrow"/>
                  </a:rPr>
                  <a:t>Total Project $310 M</a:t>
                </a:r>
              </a:p>
            </p:txBody>
          </p:sp>
          <p:sp>
            <p:nvSpPr>
              <p:cNvPr id="25" name="Rectangle 24"/>
              <p:cNvSpPr>
                <a:spLocks noChangeArrowheads="1"/>
              </p:cNvSpPr>
              <p:nvPr/>
            </p:nvSpPr>
            <p:spPr bwMode="auto">
              <a:xfrm>
                <a:off x="5195888" y="4185721"/>
                <a:ext cx="1828800" cy="3770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algn="ctr">
                  <a:defRPr/>
                </a:pPr>
                <a:r>
                  <a:rPr lang="en-US" sz="1400" dirty="0">
                    <a:solidFill>
                      <a:srgbClr val="FFFFFF"/>
                    </a:solidFill>
                    <a:latin typeface="Arial Narrow"/>
                    <a:cs typeface="Arial Narrow"/>
                  </a:rPr>
                  <a:t>Hotel $20 M</a:t>
                </a:r>
              </a:p>
            </p:txBody>
          </p:sp>
          <p:sp>
            <p:nvSpPr>
              <p:cNvPr id="26" name="Rectangle 25"/>
              <p:cNvSpPr>
                <a:spLocks noChangeArrowheads="1"/>
              </p:cNvSpPr>
              <p:nvPr/>
            </p:nvSpPr>
            <p:spPr bwMode="auto">
              <a:xfrm>
                <a:off x="5195888" y="5033405"/>
                <a:ext cx="1828800" cy="3770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algn="ctr">
                  <a:defRPr/>
                </a:pPr>
                <a:r>
                  <a:rPr lang="en-US" sz="1400" dirty="0">
                    <a:solidFill>
                      <a:srgbClr val="FFFFFF"/>
                    </a:solidFill>
                    <a:latin typeface="Arial Narrow"/>
                    <a:cs typeface="Arial Narrow"/>
                  </a:rPr>
                  <a:t>Office $15 M</a:t>
                </a:r>
              </a:p>
            </p:txBody>
          </p:sp>
          <p:sp>
            <p:nvSpPr>
              <p:cNvPr id="27" name="Rectangle 26"/>
              <p:cNvSpPr>
                <a:spLocks noChangeArrowheads="1"/>
              </p:cNvSpPr>
              <p:nvPr/>
            </p:nvSpPr>
            <p:spPr bwMode="auto">
              <a:xfrm>
                <a:off x="2133600" y="3349150"/>
                <a:ext cx="1828800" cy="3770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algn="ctr">
                  <a:defRPr/>
                </a:pPr>
                <a:r>
                  <a:rPr lang="en-US" sz="1400" dirty="0">
                    <a:solidFill>
                      <a:srgbClr val="FFFFFF"/>
                    </a:solidFill>
                    <a:latin typeface="Arial Narrow"/>
                    <a:cs typeface="Arial Narrow"/>
                  </a:rPr>
                  <a:t>Retail $230 M</a:t>
                </a:r>
              </a:p>
            </p:txBody>
          </p:sp>
          <p:cxnSp>
            <p:nvCxnSpPr>
              <p:cNvPr id="28" name="Straight Arrow Connector 27"/>
              <p:cNvCxnSpPr/>
              <p:nvPr/>
            </p:nvCxnSpPr>
            <p:spPr bwMode="auto">
              <a:xfrm flipH="1">
                <a:off x="4038600" y="2590759"/>
                <a:ext cx="457200" cy="457177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B77225">
                    <a:alpha val="73000"/>
                  </a:srgbClr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9" name="Straight Arrow Connector 28"/>
              <p:cNvCxnSpPr/>
              <p:nvPr/>
            </p:nvCxnSpPr>
            <p:spPr bwMode="auto">
              <a:xfrm>
                <a:off x="4648200" y="2590759"/>
                <a:ext cx="533400" cy="457177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B77225">
                    <a:alpha val="73000"/>
                  </a:srgbClr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0" name="Rectangle 29"/>
              <p:cNvSpPr>
                <a:spLocks noChangeArrowheads="1"/>
              </p:cNvSpPr>
              <p:nvPr/>
            </p:nvSpPr>
            <p:spPr bwMode="auto">
              <a:xfrm>
                <a:off x="5105399" y="3372963"/>
                <a:ext cx="1828800" cy="3770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algn="ctr">
                  <a:defRPr/>
                </a:pPr>
                <a:r>
                  <a:rPr lang="en-US" sz="1400" dirty="0">
                    <a:solidFill>
                      <a:srgbClr val="FFFFFF"/>
                    </a:solidFill>
                    <a:latin typeface="Arial Narrow"/>
                    <a:cs typeface="Arial Narrow"/>
                  </a:rPr>
                  <a:t>Residential $45 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4579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81000" y="819150"/>
            <a:ext cx="44958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>
              <a:tabLst>
                <a:tab pos="687388" algn="l"/>
              </a:tabLst>
              <a:defRPr/>
            </a:pPr>
            <a:r>
              <a:rPr lang="en-US" sz="1400" dirty="0" smtClean="0">
                <a:solidFill>
                  <a:srgbClr val="595959"/>
                </a:solidFill>
                <a:latin typeface="Arial Narrow"/>
                <a:cs typeface="Arial Narrow"/>
              </a:rPr>
              <a:t>Location:	North </a:t>
            </a:r>
            <a:r>
              <a:rPr lang="en-US" sz="1400" dirty="0">
                <a:solidFill>
                  <a:srgbClr val="595959"/>
                </a:solidFill>
                <a:latin typeface="Arial Narrow"/>
                <a:cs typeface="Arial Narrow"/>
              </a:rPr>
              <a:t>Cincinnati, Ohio</a:t>
            </a:r>
          </a:p>
          <a:p>
            <a:pPr marL="342900" indent="-342900">
              <a:tabLst>
                <a:tab pos="687388" algn="l"/>
              </a:tabLst>
              <a:defRPr/>
            </a:pPr>
            <a:r>
              <a:rPr lang="en-US" sz="1400" dirty="0">
                <a:solidFill>
                  <a:srgbClr val="595959"/>
                </a:solidFill>
                <a:latin typeface="Arial Narrow"/>
                <a:cs typeface="Arial Narrow"/>
              </a:rPr>
              <a:t>Phase I</a:t>
            </a:r>
            <a:r>
              <a:rPr lang="en-US" sz="1400" i="1" dirty="0">
                <a:solidFill>
                  <a:srgbClr val="595959"/>
                </a:solidFill>
                <a:latin typeface="Arial Narrow"/>
                <a:cs typeface="Arial Narrow"/>
              </a:rPr>
              <a:t>: </a:t>
            </a:r>
            <a:r>
              <a:rPr lang="en-US" sz="1400" i="1" dirty="0" smtClean="0">
                <a:solidFill>
                  <a:srgbClr val="595959"/>
                </a:solidFill>
                <a:latin typeface="Arial Narrow"/>
                <a:cs typeface="Arial Narrow"/>
              </a:rPr>
              <a:t>	</a:t>
            </a:r>
            <a:r>
              <a:rPr lang="en-US" sz="1400" dirty="0" smtClean="0">
                <a:solidFill>
                  <a:srgbClr val="595959"/>
                </a:solidFill>
                <a:latin typeface="Arial Narrow"/>
                <a:cs typeface="Arial Narrow"/>
              </a:rPr>
              <a:t>1,200,000sf </a:t>
            </a:r>
            <a:r>
              <a:rPr lang="en-US" sz="1400" dirty="0">
                <a:solidFill>
                  <a:srgbClr val="595959"/>
                </a:solidFill>
                <a:latin typeface="Arial Narrow"/>
                <a:cs typeface="Arial Narrow"/>
              </a:rPr>
              <a:t>(+ 430,000sf future</a:t>
            </a:r>
            <a:r>
              <a:rPr lang="en-US" sz="1400" i="1" dirty="0">
                <a:solidFill>
                  <a:srgbClr val="595959"/>
                </a:solidFill>
                <a:latin typeface="Arial Narrow"/>
                <a:cs typeface="Arial Narrow"/>
              </a:rPr>
              <a:t>)</a:t>
            </a:r>
          </a:p>
          <a:p>
            <a:pPr marL="342900" indent="-342900">
              <a:tabLst>
                <a:tab pos="687388" algn="l"/>
              </a:tabLst>
              <a:defRPr/>
            </a:pPr>
            <a:r>
              <a:rPr lang="en-US" sz="1400" dirty="0" smtClean="0">
                <a:solidFill>
                  <a:srgbClr val="595959"/>
                </a:solidFill>
                <a:latin typeface="Arial Narrow"/>
                <a:cs typeface="Arial Narrow"/>
              </a:rPr>
              <a:t>Opened</a:t>
            </a:r>
            <a:r>
              <a:rPr lang="en-US" sz="1400" dirty="0">
                <a:solidFill>
                  <a:srgbClr val="595959"/>
                </a:solidFill>
                <a:latin typeface="Arial Narrow"/>
                <a:cs typeface="Arial Narrow"/>
              </a:rPr>
              <a:t>: </a:t>
            </a:r>
            <a:r>
              <a:rPr lang="en-US" sz="1400" dirty="0" smtClean="0">
                <a:solidFill>
                  <a:srgbClr val="595959"/>
                </a:solidFill>
                <a:latin typeface="Arial Narrow"/>
                <a:cs typeface="Arial Narrow"/>
              </a:rPr>
              <a:t>	October </a:t>
            </a:r>
            <a:r>
              <a:rPr lang="en-US" sz="1400" dirty="0">
                <a:solidFill>
                  <a:srgbClr val="595959"/>
                </a:solidFill>
                <a:latin typeface="Arial Narrow"/>
                <a:cs typeface="Arial Narrow"/>
              </a:rPr>
              <a:t>2015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9539985"/>
              </p:ext>
            </p:extLst>
          </p:nvPr>
        </p:nvGraphicFramePr>
        <p:xfrm>
          <a:off x="457200" y="1885950"/>
          <a:ext cx="3657600" cy="1523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/>
                <a:gridCol w="838200"/>
                <a:gridCol w="914400"/>
                <a:gridCol w="990600"/>
              </a:tblGrid>
              <a:tr h="269240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rgbClr val="595959"/>
                          </a:solidFill>
                          <a:latin typeface="Arial Narrow"/>
                          <a:cs typeface="Arial Narrow"/>
                        </a:rPr>
                        <a:t>Phase</a:t>
                      </a:r>
                      <a:r>
                        <a:rPr lang="en-US" sz="1400" b="0" baseline="0" dirty="0" smtClean="0">
                          <a:solidFill>
                            <a:srgbClr val="595959"/>
                          </a:solidFill>
                          <a:latin typeface="Arial Narrow"/>
                          <a:cs typeface="Arial Narrow"/>
                        </a:rPr>
                        <a:t> I</a:t>
                      </a:r>
                      <a:endParaRPr lang="en-US" sz="1400" b="0" dirty="0">
                        <a:solidFill>
                          <a:srgbClr val="595959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B w="12700" cap="flat" cmpd="sng" algn="ctr">
                      <a:solidFill>
                        <a:srgbClr val="B772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595959"/>
                          </a:solidFill>
                          <a:latin typeface="Arial Narrow"/>
                          <a:cs typeface="Arial Narrow"/>
                        </a:rPr>
                        <a:t>Built</a:t>
                      </a:r>
                      <a:endParaRPr lang="en-US" sz="1400" b="0" dirty="0">
                        <a:solidFill>
                          <a:srgbClr val="595959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B w="12700" cap="flat" cmpd="sng" algn="ctr">
                      <a:solidFill>
                        <a:srgbClr val="B772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595959"/>
                          </a:solidFill>
                          <a:latin typeface="Arial Narrow"/>
                          <a:cs typeface="Arial Narrow"/>
                        </a:rPr>
                        <a:t>   Future</a:t>
                      </a:r>
                      <a:endParaRPr lang="en-US" sz="1400" b="0" dirty="0">
                        <a:solidFill>
                          <a:srgbClr val="595959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B w="12700" cap="flat" cmpd="sng" algn="ctr">
                      <a:solidFill>
                        <a:srgbClr val="B772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595959"/>
                          </a:solidFill>
                          <a:latin typeface="Arial Narrow"/>
                          <a:cs typeface="Arial Narrow"/>
                        </a:rPr>
                        <a:t>  Total</a:t>
                      </a:r>
                      <a:endParaRPr lang="en-US" sz="1400" b="0" dirty="0">
                        <a:solidFill>
                          <a:srgbClr val="595959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B w="12700" cap="flat" cmpd="sng" algn="ctr">
                      <a:solidFill>
                        <a:srgbClr val="B772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8599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rgbClr val="595959"/>
                          </a:solidFill>
                          <a:latin typeface="Arial Narrow"/>
                          <a:cs typeface="Arial Narrow"/>
                        </a:rPr>
                        <a:t>Retail</a:t>
                      </a:r>
                    </a:p>
                  </a:txBody>
                  <a:tcPr>
                    <a:lnT w="12700" cap="flat" cmpd="sng" algn="ctr">
                      <a:solidFill>
                        <a:srgbClr val="B772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>
                          <a:solidFill>
                            <a:srgbClr val="595959"/>
                          </a:solidFill>
                          <a:latin typeface="Arial Narrow"/>
                          <a:cs typeface="Arial Narrow"/>
                        </a:rPr>
                        <a:t>850,000sf</a:t>
                      </a:r>
                      <a:endParaRPr lang="en-US" sz="1400" b="0" dirty="0">
                        <a:solidFill>
                          <a:srgbClr val="595959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2700" cap="flat" cmpd="sng" algn="ctr">
                      <a:solidFill>
                        <a:srgbClr val="B772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>
                          <a:solidFill>
                            <a:srgbClr val="595959"/>
                          </a:solidFill>
                          <a:latin typeface="Arial Narrow"/>
                          <a:cs typeface="Arial Narrow"/>
                        </a:rPr>
                        <a:t>250,000sf</a:t>
                      </a:r>
                      <a:endParaRPr lang="en-US" sz="1400" b="0" dirty="0">
                        <a:solidFill>
                          <a:srgbClr val="595959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2700" cap="flat" cmpd="sng" algn="ctr">
                      <a:solidFill>
                        <a:srgbClr val="B772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>
                          <a:solidFill>
                            <a:srgbClr val="595959"/>
                          </a:solidFill>
                          <a:latin typeface="Arial Narrow"/>
                          <a:cs typeface="Arial Narrow"/>
                        </a:rPr>
                        <a:t>1,100,000sf</a:t>
                      </a:r>
                      <a:endParaRPr lang="en-US" sz="1400" b="0" dirty="0">
                        <a:solidFill>
                          <a:srgbClr val="595959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2700" cap="flat" cmpd="sng" algn="ctr">
                      <a:solidFill>
                        <a:srgbClr val="B772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  <a:tr h="304799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rgbClr val="595959"/>
                          </a:solidFill>
                          <a:latin typeface="Arial Narrow"/>
                          <a:cs typeface="Arial Narrow"/>
                        </a:rPr>
                        <a:t>Office</a:t>
                      </a:r>
                      <a:endParaRPr lang="en-US" sz="1400" b="0" dirty="0">
                        <a:solidFill>
                          <a:srgbClr val="595959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>
                          <a:solidFill>
                            <a:srgbClr val="595959"/>
                          </a:solidFill>
                          <a:latin typeface="Arial Narrow"/>
                          <a:cs typeface="Arial Narrow"/>
                        </a:rPr>
                        <a:t>75,000sf</a:t>
                      </a:r>
                      <a:endParaRPr lang="en-US" sz="1400" b="0" dirty="0">
                        <a:solidFill>
                          <a:srgbClr val="595959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>
                          <a:solidFill>
                            <a:srgbClr val="595959"/>
                          </a:solidFill>
                          <a:latin typeface="Arial Narrow"/>
                          <a:cs typeface="Arial Narrow"/>
                        </a:rPr>
                        <a:t>100,000sf</a:t>
                      </a:r>
                      <a:endParaRPr lang="en-US" sz="1400" b="0" dirty="0">
                        <a:solidFill>
                          <a:srgbClr val="595959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>
                          <a:solidFill>
                            <a:srgbClr val="595959"/>
                          </a:solidFill>
                          <a:latin typeface="Arial Narrow"/>
                          <a:cs typeface="Arial Narrow"/>
                        </a:rPr>
                        <a:t>175,000sf</a:t>
                      </a:r>
                      <a:endParaRPr lang="en-US" sz="1400" b="0" dirty="0">
                        <a:solidFill>
                          <a:srgbClr val="595959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noFill/>
                  </a:tcPr>
                </a:tc>
              </a:tr>
              <a:tr h="228599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rgbClr val="595959"/>
                          </a:solidFill>
                          <a:latin typeface="Arial Narrow"/>
                          <a:cs typeface="Arial Narrow"/>
                        </a:rPr>
                        <a:t>Residential</a:t>
                      </a:r>
                      <a:endParaRPr lang="en-US" sz="1400" b="0" dirty="0">
                        <a:solidFill>
                          <a:srgbClr val="595959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>
                          <a:solidFill>
                            <a:srgbClr val="595959"/>
                          </a:solidFill>
                          <a:latin typeface="Arial Narrow"/>
                          <a:cs typeface="Arial Narrow"/>
                        </a:rPr>
                        <a:t>250 units</a:t>
                      </a:r>
                      <a:endParaRPr lang="en-US" sz="1400" b="0" dirty="0">
                        <a:solidFill>
                          <a:srgbClr val="595959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 b="0" dirty="0">
                        <a:solidFill>
                          <a:srgbClr val="595959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>
                          <a:solidFill>
                            <a:srgbClr val="595959"/>
                          </a:solidFill>
                          <a:latin typeface="Arial Narrow"/>
                          <a:cs typeface="Arial Narrow"/>
                        </a:rPr>
                        <a:t>250 units</a:t>
                      </a:r>
                      <a:endParaRPr lang="en-US" sz="1400" b="0" dirty="0">
                        <a:solidFill>
                          <a:srgbClr val="595959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rgbClr val="595959"/>
                          </a:solidFill>
                          <a:latin typeface="Arial Narrow"/>
                          <a:cs typeface="Arial Narrow"/>
                        </a:rPr>
                        <a:t>Hotel</a:t>
                      </a:r>
                      <a:endParaRPr lang="en-US" sz="1400" b="0" dirty="0">
                        <a:solidFill>
                          <a:srgbClr val="595959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>
                          <a:solidFill>
                            <a:srgbClr val="595959"/>
                          </a:solidFill>
                          <a:latin typeface="Arial Narrow"/>
                          <a:cs typeface="Arial Narrow"/>
                        </a:rPr>
                        <a:t>130 keys</a:t>
                      </a:r>
                      <a:endParaRPr lang="en-US" sz="1400" b="0" dirty="0">
                        <a:solidFill>
                          <a:srgbClr val="595959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>
                          <a:solidFill>
                            <a:srgbClr val="595959"/>
                          </a:solidFill>
                          <a:latin typeface="Arial Narrow"/>
                          <a:cs typeface="Arial Narrow"/>
                        </a:rPr>
                        <a:t>120 keys</a:t>
                      </a:r>
                      <a:endParaRPr lang="en-US" sz="1400" b="0" dirty="0">
                        <a:solidFill>
                          <a:srgbClr val="595959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>
                          <a:solidFill>
                            <a:srgbClr val="595959"/>
                          </a:solidFill>
                          <a:latin typeface="Arial Narrow"/>
                          <a:cs typeface="Arial Narrow"/>
                        </a:rPr>
                        <a:t>250 keys</a:t>
                      </a:r>
                      <a:endParaRPr lang="en-US" sz="1400" b="0" dirty="0">
                        <a:solidFill>
                          <a:srgbClr val="595959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6" name="Picture 5" descr="22935230836_3a501d35f4_k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9874" y="2190750"/>
            <a:ext cx="4495800" cy="2295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81000" y="209550"/>
            <a:ext cx="655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595959"/>
                </a:solidFill>
                <a:latin typeface="Arial Narrow"/>
                <a:cs typeface="Arial Narrow"/>
              </a:rPr>
              <a:t>Case Study: LIBERTY CENTER</a:t>
            </a:r>
            <a:endParaRPr lang="en-US" dirty="0">
              <a:solidFill>
                <a:srgbClr val="595959"/>
              </a:solidFill>
              <a:latin typeface="Arial Narrow"/>
              <a:cs typeface="Arial Narrow"/>
            </a:endParaRPr>
          </a:p>
        </p:txBody>
      </p:sp>
      <p:pic>
        <p:nvPicPr>
          <p:cNvPr id="2" name="Picture 1" descr="LC Tour 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438" y="971550"/>
            <a:ext cx="1487309" cy="992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LC Tour 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958" y="971550"/>
            <a:ext cx="1490048" cy="994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LC Tour 4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971550"/>
            <a:ext cx="1484089" cy="99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0733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1000" y="209550"/>
            <a:ext cx="655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595959"/>
                </a:solidFill>
                <a:latin typeface="Arial Narrow"/>
                <a:cs typeface="Arial Narrow"/>
              </a:rPr>
              <a:t>Case Study: LIBERTY CENTER</a:t>
            </a:r>
            <a:endParaRPr lang="en-US" dirty="0">
              <a:solidFill>
                <a:srgbClr val="595959"/>
              </a:solidFill>
              <a:latin typeface="Arial Narrow"/>
              <a:cs typeface="Arial Narrow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81000" y="742950"/>
            <a:ext cx="58674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595959"/>
                </a:solidFill>
                <a:latin typeface="Arial Narrow"/>
                <a:cs typeface="Arial Narrow"/>
              </a:rPr>
              <a:t>2. Creative </a:t>
            </a:r>
            <a:r>
              <a:rPr lang="en-US" sz="1400" dirty="0">
                <a:solidFill>
                  <a:srgbClr val="595959"/>
                </a:solidFill>
                <a:latin typeface="Arial Narrow"/>
                <a:cs typeface="Arial Narrow"/>
              </a:rPr>
              <a:t>Anchoring with leisure time uses</a:t>
            </a:r>
          </a:p>
        </p:txBody>
      </p: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3682558"/>
              </p:ext>
            </p:extLst>
          </p:nvPr>
        </p:nvGraphicFramePr>
        <p:xfrm>
          <a:off x="457200" y="1276350"/>
          <a:ext cx="3505200" cy="2514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  <a:gridCol w="838200"/>
                <a:gridCol w="838200"/>
              </a:tblGrid>
              <a:tr h="377190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/>
                          <a:cs typeface="Arial Narrow"/>
                        </a:rPr>
                        <a:t>Dillard’s</a:t>
                      </a:r>
                      <a:endParaRPr lang="en-US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2700" cap="flat" cmpd="sng" algn="ctr">
                      <a:solidFill>
                        <a:srgbClr val="B772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2700" cap="flat" cmpd="sng" algn="ctr">
                      <a:solidFill>
                        <a:srgbClr val="B772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/>
                          <a:cs typeface="Arial Narrow"/>
                        </a:rPr>
                        <a:t>200,000sf</a:t>
                      </a:r>
                      <a:endParaRPr lang="en-US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2700" cap="flat" cmpd="sng" algn="ctr">
                      <a:solidFill>
                        <a:srgbClr val="B772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  <a:tr h="377190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/>
                          <a:cs typeface="Arial Narrow"/>
                        </a:rPr>
                        <a:t>Dick’s Sporting Goods</a:t>
                      </a:r>
                      <a:endParaRPr lang="en-US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/>
                          <a:cs typeface="Arial Narrow"/>
                        </a:rPr>
                        <a:t>80,000sf</a:t>
                      </a:r>
                      <a:endParaRPr lang="en-US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noFill/>
                  </a:tcPr>
                </a:tc>
              </a:tr>
              <a:tr h="314325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/>
                          <a:cs typeface="Arial Narrow"/>
                        </a:rPr>
                        <a:t>Leisure Time Uses:</a:t>
                      </a:r>
                      <a:endParaRPr lang="en-US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endParaRPr lang="en-US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endParaRPr lang="en-US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noFill/>
                  </a:tcPr>
                </a:tc>
              </a:tr>
              <a:tr h="377190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/>
                          <a:cs typeface="Arial Narrow"/>
                        </a:rPr>
                        <a:t>   - Cobb</a:t>
                      </a:r>
                      <a:r>
                        <a:rPr lang="en-US" sz="1400" b="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/>
                          <a:cs typeface="Arial Narrow"/>
                        </a:rPr>
                        <a:t> CinéBistro</a:t>
                      </a:r>
                      <a:endParaRPr lang="en-US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/>
                          <a:cs typeface="Arial Narrow"/>
                        </a:rPr>
                        <a:t>80,000sf</a:t>
                      </a:r>
                      <a:endParaRPr lang="en-US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noFill/>
                  </a:tcPr>
                </a:tc>
              </a:tr>
              <a:tr h="377190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/>
                          <a:cs typeface="Arial Narrow"/>
                        </a:rPr>
                        <a:t>   - Funny Bone Comedy</a:t>
                      </a:r>
                      <a:endParaRPr lang="en-US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/>
                          <a:cs typeface="Arial Narrow"/>
                        </a:rPr>
                        <a:t>8,000sf</a:t>
                      </a:r>
                      <a:endParaRPr lang="en-US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B w="12700" cmpd="sng">
                      <a:noFill/>
                    </a:lnB>
                    <a:noFill/>
                  </a:tcPr>
                </a:tc>
              </a:tr>
              <a:tr h="377190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/>
                          <a:cs typeface="Arial Narrow"/>
                        </a:rPr>
                        <a:t>   - Restaurants</a:t>
                      </a:r>
                      <a:endParaRPr lang="en-US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/>
                          <a:cs typeface="Arial Narrow"/>
                        </a:rPr>
                        <a:t>70,000sf</a:t>
                      </a:r>
                      <a:endParaRPr lang="en-US" sz="1400" b="0" u="non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R w="12700" cmpd="sng">
                      <a:noFill/>
                    </a:lnR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14325">
                <a:tc>
                  <a:txBody>
                    <a:bodyPr/>
                    <a:lstStyle/>
                    <a:p>
                      <a:endParaRPr lang="en-US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B w="12700" cap="flat" cmpd="sng" algn="ctr">
                      <a:solidFill>
                        <a:srgbClr val="B772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772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/>
                          <a:cs typeface="Arial Narrow"/>
                        </a:rPr>
                        <a:t>158,000sf</a:t>
                      </a:r>
                      <a:endParaRPr lang="en-US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772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32" name="Picture 3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4685" y="1301154"/>
            <a:ext cx="1774977" cy="1185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Picture 32" descr="dillard'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1865" y="1301297"/>
            <a:ext cx="1780986" cy="1188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 descr="cinema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087" y="2623591"/>
            <a:ext cx="1783113" cy="1170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26404290393_8cf7cdc473_k-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778" y="2622030"/>
            <a:ext cx="1778006" cy="1186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095750"/>
            <a:ext cx="706790" cy="321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11" y="4016202"/>
            <a:ext cx="565433" cy="350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019550"/>
            <a:ext cx="673414" cy="37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647" y="4067290"/>
            <a:ext cx="466787" cy="411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442" y="4035039"/>
            <a:ext cx="412567" cy="493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019550"/>
            <a:ext cx="1010622" cy="48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Screen Shot 2015-05-11 at 8.51.53 AM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121670"/>
            <a:ext cx="797858" cy="2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8" r="16555"/>
          <a:stretch/>
        </p:blipFill>
        <p:spPr bwMode="auto">
          <a:xfrm>
            <a:off x="2895600" y="4019550"/>
            <a:ext cx="640040" cy="54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4"/>
          <a:srcRect t="35484" b="30008"/>
          <a:stretch/>
        </p:blipFill>
        <p:spPr>
          <a:xfrm>
            <a:off x="3542526" y="4019550"/>
            <a:ext cx="1314450" cy="453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53130" y="4050390"/>
            <a:ext cx="1189845" cy="47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23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1000" y="209550"/>
            <a:ext cx="655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595959"/>
                </a:solidFill>
                <a:latin typeface="Arial Narrow"/>
                <a:cs typeface="Arial Narrow"/>
              </a:rPr>
              <a:t>Case Study: LIBERTY CENTER</a:t>
            </a:r>
            <a:endParaRPr lang="en-US" dirty="0">
              <a:solidFill>
                <a:srgbClr val="595959"/>
              </a:solidFill>
              <a:latin typeface="Arial Narrow"/>
              <a:cs typeface="Arial Narrow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81000" y="742950"/>
            <a:ext cx="58674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595959"/>
                </a:solidFill>
                <a:latin typeface="Arial Narrow"/>
                <a:cs typeface="Arial Narrow"/>
              </a:rPr>
              <a:t>3. Public</a:t>
            </a:r>
            <a:r>
              <a:rPr lang="en-US" sz="1400" dirty="0">
                <a:solidFill>
                  <a:srgbClr val="595959"/>
                </a:solidFill>
                <a:latin typeface="Arial Narrow"/>
                <a:cs typeface="Arial Narrow"/>
              </a:rPr>
              <a:t>-Private Partnerships</a:t>
            </a: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457200" y="1200150"/>
            <a:ext cx="62484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595959"/>
                </a:solidFill>
                <a:latin typeface="Arial Narrow"/>
                <a:cs typeface="Arial Narrow"/>
              </a:rPr>
              <a:t>Contributions:</a:t>
            </a:r>
          </a:p>
          <a:p>
            <a:pPr>
              <a:defRPr/>
            </a:pPr>
            <a:r>
              <a:rPr lang="en-US" sz="1400" dirty="0">
                <a:solidFill>
                  <a:srgbClr val="595959"/>
                </a:solidFill>
                <a:latin typeface="Arial Narrow"/>
                <a:cs typeface="Arial Narrow"/>
              </a:rPr>
              <a:t>  - Butler County Bonds			$10,000,000</a:t>
            </a:r>
          </a:p>
          <a:p>
            <a:pPr>
              <a:defRPr/>
            </a:pPr>
            <a:r>
              <a:rPr lang="en-US" sz="1400" dirty="0">
                <a:solidFill>
                  <a:srgbClr val="595959"/>
                </a:solidFill>
                <a:latin typeface="Arial Narrow"/>
                <a:cs typeface="Arial Narrow"/>
              </a:rPr>
              <a:t>  - Liberty Township Bonds		</a:t>
            </a:r>
            <a:r>
              <a:rPr lang="en-US" sz="1400" dirty="0" smtClean="0">
                <a:solidFill>
                  <a:srgbClr val="595959"/>
                </a:solidFill>
                <a:latin typeface="Arial Narrow"/>
                <a:cs typeface="Arial Narrow"/>
              </a:rPr>
              <a:t>	$  </a:t>
            </a:r>
            <a:r>
              <a:rPr lang="en-US" sz="1400" dirty="0">
                <a:solidFill>
                  <a:srgbClr val="595959"/>
                </a:solidFill>
                <a:latin typeface="Arial Narrow"/>
                <a:cs typeface="Arial Narrow"/>
              </a:rPr>
              <a:t>5,000,000</a:t>
            </a:r>
          </a:p>
          <a:p>
            <a:pPr>
              <a:defRPr/>
            </a:pPr>
            <a:r>
              <a:rPr lang="en-US" sz="1400" dirty="0">
                <a:solidFill>
                  <a:srgbClr val="595959"/>
                </a:solidFill>
                <a:latin typeface="Arial Narrow"/>
                <a:cs typeface="Arial Narrow"/>
              </a:rPr>
              <a:t>  - Liberty Community Authority		$16,000,000</a:t>
            </a:r>
          </a:p>
          <a:p>
            <a:pPr>
              <a:defRPr/>
            </a:pPr>
            <a:r>
              <a:rPr lang="en-US" sz="1400" dirty="0">
                <a:solidFill>
                  <a:srgbClr val="595959"/>
                </a:solidFill>
                <a:latin typeface="Arial Narrow"/>
                <a:cs typeface="Arial Narrow"/>
              </a:rPr>
              <a:t>  - Ohio Water Development Authority	</a:t>
            </a:r>
            <a:r>
              <a:rPr lang="en-US" sz="1400" dirty="0" smtClean="0">
                <a:solidFill>
                  <a:srgbClr val="595959"/>
                </a:solidFill>
                <a:latin typeface="Arial Narrow"/>
                <a:cs typeface="Arial Narrow"/>
              </a:rPr>
              <a:t>	</a:t>
            </a:r>
            <a:r>
              <a:rPr lang="en-US" sz="1400" u="sng" dirty="0" smtClean="0">
                <a:solidFill>
                  <a:srgbClr val="595959"/>
                </a:solidFill>
                <a:latin typeface="Arial Narrow"/>
                <a:cs typeface="Arial Narrow"/>
              </a:rPr>
              <a:t>$</a:t>
            </a:r>
            <a:r>
              <a:rPr lang="en-US" sz="1400" u="sng" dirty="0">
                <a:solidFill>
                  <a:srgbClr val="595959"/>
                </a:solidFill>
                <a:latin typeface="Arial Narrow"/>
                <a:cs typeface="Arial Narrow"/>
              </a:rPr>
              <a:t>12,000,000</a:t>
            </a:r>
            <a:r>
              <a:rPr lang="en-US" sz="1400" dirty="0">
                <a:solidFill>
                  <a:srgbClr val="595959"/>
                </a:solidFill>
                <a:latin typeface="Arial Narrow"/>
                <a:cs typeface="Arial Narrow"/>
              </a:rPr>
              <a:t>*</a:t>
            </a:r>
          </a:p>
          <a:p>
            <a:pPr>
              <a:defRPr/>
            </a:pPr>
            <a:r>
              <a:rPr lang="en-US" sz="1400" dirty="0">
                <a:solidFill>
                  <a:srgbClr val="595959"/>
                </a:solidFill>
                <a:latin typeface="Arial Narrow"/>
                <a:cs typeface="Arial Narrow"/>
              </a:rPr>
              <a:t>			  </a:t>
            </a:r>
            <a:r>
              <a:rPr lang="en-US" sz="1400" dirty="0" smtClean="0">
                <a:solidFill>
                  <a:srgbClr val="595959"/>
                </a:solidFill>
                <a:latin typeface="Arial Narrow"/>
                <a:cs typeface="Arial Narrow"/>
              </a:rPr>
              <a:t>          Total</a:t>
            </a:r>
            <a:r>
              <a:rPr lang="en-US" sz="1400" dirty="0">
                <a:solidFill>
                  <a:srgbClr val="595959"/>
                </a:solidFill>
                <a:latin typeface="Arial Narrow"/>
                <a:cs typeface="Arial Narrow"/>
              </a:rPr>
              <a:t>	$43,000,000  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457200" y="2495550"/>
            <a:ext cx="62484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595959"/>
                </a:solidFill>
                <a:latin typeface="Arial Narrow"/>
                <a:cs typeface="Arial Narrow"/>
              </a:rPr>
              <a:t>Repayment Sources:</a:t>
            </a:r>
          </a:p>
          <a:p>
            <a:pPr>
              <a:defRPr/>
            </a:pPr>
            <a:r>
              <a:rPr lang="en-US" sz="1400" dirty="0">
                <a:solidFill>
                  <a:srgbClr val="595959"/>
                </a:solidFill>
                <a:latin typeface="Arial Narrow"/>
                <a:cs typeface="Arial Narrow"/>
              </a:rPr>
              <a:t>  - Existing TIF zone			$15,000,000</a:t>
            </a:r>
          </a:p>
          <a:p>
            <a:pPr>
              <a:defRPr/>
            </a:pPr>
            <a:r>
              <a:rPr lang="en-US" sz="1400" dirty="0">
                <a:solidFill>
                  <a:srgbClr val="595959"/>
                </a:solidFill>
                <a:latin typeface="Arial Narrow"/>
                <a:cs typeface="Arial Narrow"/>
              </a:rPr>
              <a:t>  - Special Assessment/0.5% sales tax	</a:t>
            </a:r>
            <a:r>
              <a:rPr lang="en-US" sz="1400" dirty="0" smtClean="0">
                <a:solidFill>
                  <a:srgbClr val="595959"/>
                </a:solidFill>
                <a:latin typeface="Arial Narrow"/>
                <a:cs typeface="Arial Narrow"/>
              </a:rPr>
              <a:t>	$</a:t>
            </a:r>
            <a:r>
              <a:rPr lang="en-US" sz="1400" dirty="0">
                <a:solidFill>
                  <a:srgbClr val="595959"/>
                </a:solidFill>
                <a:latin typeface="Arial Narrow"/>
                <a:cs typeface="Arial Narrow"/>
              </a:rPr>
              <a:t>28,000,000</a:t>
            </a: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457200" y="3333750"/>
            <a:ext cx="624840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595959"/>
                </a:solidFill>
                <a:latin typeface="Arial Narrow"/>
                <a:cs typeface="Arial Narrow"/>
              </a:rPr>
              <a:t>Use of Funds:</a:t>
            </a:r>
          </a:p>
          <a:p>
            <a:pPr>
              <a:defRPr/>
            </a:pPr>
            <a:r>
              <a:rPr lang="en-US" sz="1400" dirty="0">
                <a:solidFill>
                  <a:srgbClr val="595959"/>
                </a:solidFill>
                <a:latin typeface="Arial Narrow"/>
                <a:cs typeface="Arial Narrow"/>
              </a:rPr>
              <a:t>  - Off-site road improvements		$  4,300,000</a:t>
            </a:r>
          </a:p>
          <a:p>
            <a:pPr>
              <a:defRPr/>
            </a:pPr>
            <a:r>
              <a:rPr lang="en-US" sz="1400" dirty="0">
                <a:solidFill>
                  <a:srgbClr val="595959"/>
                </a:solidFill>
                <a:latin typeface="Arial Narrow"/>
                <a:cs typeface="Arial Narrow"/>
              </a:rPr>
              <a:t>  - Utility extensions			$  4,500,000</a:t>
            </a:r>
          </a:p>
          <a:p>
            <a:pPr>
              <a:defRPr/>
            </a:pPr>
            <a:r>
              <a:rPr lang="en-US" sz="1400" dirty="0">
                <a:solidFill>
                  <a:srgbClr val="595959"/>
                </a:solidFill>
                <a:latin typeface="Arial Narrow"/>
                <a:cs typeface="Arial Narrow"/>
              </a:rPr>
              <a:t>  - Parking garages			$25,700,000</a:t>
            </a:r>
          </a:p>
          <a:p>
            <a:pPr>
              <a:defRPr/>
            </a:pPr>
            <a:r>
              <a:rPr lang="en-US" sz="1400" dirty="0">
                <a:solidFill>
                  <a:srgbClr val="595959"/>
                </a:solidFill>
                <a:latin typeface="Arial Narrow"/>
                <a:cs typeface="Arial Narrow"/>
              </a:rPr>
              <a:t>  - Underground water storage		$  8,500,000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019800" y="819150"/>
            <a:ext cx="1981200" cy="3633524"/>
            <a:chOff x="4693707" y="-417118"/>
            <a:chExt cx="6699353" cy="12010355"/>
          </a:xfrm>
        </p:grpSpPr>
        <p:sp>
          <p:nvSpPr>
            <p:cNvPr id="23" name="Oval 22"/>
            <p:cNvSpPr/>
            <p:nvPr/>
          </p:nvSpPr>
          <p:spPr>
            <a:xfrm>
              <a:off x="5939346" y="3333976"/>
              <a:ext cx="4116322" cy="3944691"/>
            </a:xfrm>
            <a:prstGeom prst="ellipse">
              <a:avLst/>
            </a:prstGeom>
            <a:solidFill>
              <a:srgbClr val="B7722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 rot="5400000">
              <a:off x="4107655" y="168934"/>
              <a:ext cx="7871458" cy="6699353"/>
            </a:xfrm>
            <a:prstGeom prst="ellipse">
              <a:avLst/>
            </a:prstGeom>
            <a:noFill/>
            <a:ln w="9525" cmpd="sng">
              <a:solidFill>
                <a:srgbClr val="B7722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 rot="5400000">
              <a:off x="3830659" y="4030836"/>
              <a:ext cx="8425449" cy="6699353"/>
            </a:xfrm>
            <a:prstGeom prst="ellipse">
              <a:avLst/>
            </a:prstGeom>
            <a:noFill/>
            <a:ln w="9525" cmpd="sng">
              <a:solidFill>
                <a:srgbClr val="B7722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798015" y="7560125"/>
              <a:ext cx="6532180" cy="2945180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/>
            <a:p>
              <a:pPr algn="ctr"/>
              <a:r>
                <a:rPr lang="en-US" sz="900" u="sng" dirty="0" smtClean="0">
                  <a:solidFill>
                    <a:srgbClr val="595959"/>
                  </a:solidFill>
                  <a:latin typeface="Arial Narrow"/>
                  <a:cs typeface="Arial Narrow"/>
                </a:rPr>
                <a:t>PUBLIC</a:t>
              </a:r>
              <a:endParaRPr lang="en-US" sz="900" dirty="0">
                <a:solidFill>
                  <a:srgbClr val="595959"/>
                </a:solidFill>
                <a:latin typeface="Arial Narrow"/>
                <a:cs typeface="Arial Narrow"/>
              </a:endParaRPr>
            </a:p>
            <a:p>
              <a:pPr algn="ctr">
                <a:lnSpc>
                  <a:spcPct val="120000"/>
                </a:lnSpc>
              </a:pPr>
              <a:r>
                <a:rPr lang="en-US" sz="900" dirty="0">
                  <a:solidFill>
                    <a:srgbClr val="595959"/>
                  </a:solidFill>
                  <a:latin typeface="Arial Narrow"/>
                  <a:cs typeface="Arial Narrow"/>
                </a:rPr>
                <a:t>Butler County, Ohio</a:t>
              </a:r>
            </a:p>
            <a:p>
              <a:pPr algn="ctr">
                <a:lnSpc>
                  <a:spcPct val="120000"/>
                </a:lnSpc>
              </a:pPr>
              <a:r>
                <a:rPr lang="en-US" sz="900" dirty="0" smtClean="0">
                  <a:solidFill>
                    <a:srgbClr val="595959"/>
                  </a:solidFill>
                  <a:latin typeface="Arial Narrow"/>
                  <a:cs typeface="Arial Narrow"/>
                </a:rPr>
                <a:t>Liberty Township</a:t>
              </a:r>
              <a:endParaRPr lang="en-US" sz="900" dirty="0">
                <a:solidFill>
                  <a:srgbClr val="595959"/>
                </a:solidFill>
                <a:latin typeface="Arial Narrow"/>
                <a:cs typeface="Arial Narrow"/>
              </a:endParaRPr>
            </a:p>
            <a:p>
              <a:pPr algn="ctr">
                <a:lnSpc>
                  <a:spcPct val="120000"/>
                </a:lnSpc>
              </a:pPr>
              <a:r>
                <a:rPr lang="en-US" sz="900" dirty="0">
                  <a:solidFill>
                    <a:srgbClr val="595959"/>
                  </a:solidFill>
                  <a:latin typeface="Arial Narrow"/>
                  <a:cs typeface="Arial Narrow"/>
                </a:rPr>
                <a:t>Ohio Department of Water Resources</a:t>
              </a:r>
            </a:p>
            <a:p>
              <a:pPr algn="ctr">
                <a:lnSpc>
                  <a:spcPct val="120000"/>
                </a:lnSpc>
              </a:pPr>
              <a:r>
                <a:rPr lang="en-US" sz="900" dirty="0">
                  <a:solidFill>
                    <a:srgbClr val="595959"/>
                  </a:solidFill>
                  <a:latin typeface="Arial Narrow"/>
                  <a:cs typeface="Arial Narrow"/>
                </a:rPr>
                <a:t>Liberty Community Authority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939350" y="4146889"/>
              <a:ext cx="4116322" cy="2050402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/>
            <a:p>
              <a:pPr algn="ctr"/>
              <a:r>
                <a:rPr lang="en-US" sz="900" u="sng" dirty="0" smtClean="0">
                  <a:solidFill>
                    <a:schemeClr val="bg1"/>
                  </a:solidFill>
                  <a:latin typeface="Arial Narrow"/>
                  <a:cs typeface="Arial Narrow"/>
                </a:rPr>
                <a:t>PARTNERSHIP</a:t>
              </a:r>
              <a:endParaRPr lang="en-US" sz="900" dirty="0">
                <a:solidFill>
                  <a:schemeClr val="bg1"/>
                </a:solidFill>
                <a:latin typeface="Arial Narrow"/>
                <a:cs typeface="Arial Narrow"/>
              </a:endParaRPr>
            </a:p>
            <a:p>
              <a:pPr algn="ctr"/>
              <a:r>
                <a:rPr lang="en-US" sz="900" dirty="0">
                  <a:solidFill>
                    <a:schemeClr val="bg1"/>
                  </a:solidFill>
                  <a:latin typeface="Arial Narrow"/>
                  <a:cs typeface="Arial Narrow"/>
                </a:rPr>
                <a:t>Butler County Port Authority</a:t>
              </a:r>
            </a:p>
            <a:p>
              <a:pPr algn="ctr"/>
              <a:r>
                <a:rPr lang="en-US" sz="900" i="1" dirty="0">
                  <a:solidFill>
                    <a:schemeClr val="bg1"/>
                  </a:solidFill>
                  <a:latin typeface="Arial Narrow"/>
                  <a:cs typeface="Arial Narrow"/>
                </a:rPr>
                <a:t>(funding $43M)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982044" y="842250"/>
              <a:ext cx="3865011" cy="1772130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/>
            <a:p>
              <a:pPr algn="ctr"/>
              <a:r>
                <a:rPr lang="en-US" sz="900" u="sng" dirty="0" smtClean="0">
                  <a:solidFill>
                    <a:srgbClr val="595959"/>
                  </a:solidFill>
                  <a:latin typeface="Arial Narrow"/>
                  <a:cs typeface="Arial Narrow"/>
                </a:rPr>
                <a:t>PRIVATE</a:t>
              </a:r>
              <a:endParaRPr lang="en-US" sz="900" dirty="0">
                <a:solidFill>
                  <a:srgbClr val="595959"/>
                </a:solidFill>
                <a:latin typeface="Arial Narrow"/>
                <a:cs typeface="Arial Narrow"/>
              </a:endParaRPr>
            </a:p>
            <a:p>
              <a:pPr algn="ctr">
                <a:lnSpc>
                  <a:spcPct val="120000"/>
                </a:lnSpc>
              </a:pPr>
              <a:r>
                <a:rPr lang="en-US" sz="900" dirty="0">
                  <a:solidFill>
                    <a:srgbClr val="595959"/>
                  </a:solidFill>
                  <a:latin typeface="Arial Narrow"/>
                  <a:cs typeface="Arial Narrow"/>
                </a:rPr>
                <a:t>Liberty Center LLC</a:t>
              </a:r>
            </a:p>
            <a:p>
              <a:pPr algn="ctr">
                <a:lnSpc>
                  <a:spcPct val="120000"/>
                </a:lnSpc>
              </a:pPr>
              <a:r>
                <a:rPr lang="en-US" sz="900" dirty="0">
                  <a:solidFill>
                    <a:srgbClr val="595959"/>
                  </a:solidFill>
                  <a:latin typeface="Arial Narrow"/>
                  <a:cs typeface="Arial Narrow"/>
                </a:rPr>
                <a:t>Steiner + Associates</a:t>
              </a:r>
            </a:p>
          </p:txBody>
        </p:sp>
      </p:grpSp>
      <p:sp>
        <p:nvSpPr>
          <p:cNvPr id="29" name="TextBox 1"/>
          <p:cNvSpPr txBox="1">
            <a:spLocks noChangeArrowheads="1"/>
          </p:cNvSpPr>
          <p:nvPr/>
        </p:nvSpPr>
        <p:spPr bwMode="auto">
          <a:xfrm>
            <a:off x="385622" y="4459431"/>
            <a:ext cx="558844" cy="27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6304" tIns="73152" rIns="146304" bIns="73152">
            <a:spAutoFit/>
          </a:bodyPr>
          <a:lstStyle>
            <a:lvl1pPr eaLnBrk="0" hangingPunct="0"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800" i="1" dirty="0">
                <a:solidFill>
                  <a:srgbClr val="7F7F7F"/>
                </a:solidFill>
                <a:latin typeface="Arial Narrow"/>
                <a:cs typeface="Arial Narrow"/>
              </a:rPr>
              <a:t>* Loan</a:t>
            </a:r>
          </a:p>
        </p:txBody>
      </p:sp>
    </p:spTree>
    <p:extLst>
      <p:ext uri="{BB962C8B-B14F-4D97-AF65-F5344CB8AC3E}">
        <p14:creationId xmlns:p14="http://schemas.microsoft.com/office/powerpoint/2010/main" val="2084226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1000" y="209550"/>
            <a:ext cx="655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595959"/>
                </a:solidFill>
                <a:latin typeface="Arial Narrow"/>
                <a:cs typeface="Arial Narrow"/>
              </a:rPr>
              <a:t>Case Study: LIBERTY CENTER</a:t>
            </a:r>
            <a:endParaRPr lang="en-US" dirty="0">
              <a:solidFill>
                <a:srgbClr val="595959"/>
              </a:solidFill>
              <a:latin typeface="Arial Narrow"/>
              <a:cs typeface="Arial Narrow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81000" y="742950"/>
            <a:ext cx="58674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595959"/>
                </a:solidFill>
                <a:latin typeface="Arial Narrow"/>
                <a:cs typeface="Arial Narrow"/>
              </a:rPr>
              <a:t>4. Community </a:t>
            </a:r>
            <a:r>
              <a:rPr lang="en-US" sz="1400" dirty="0">
                <a:solidFill>
                  <a:srgbClr val="595959"/>
                </a:solidFill>
                <a:latin typeface="Arial Narrow"/>
                <a:cs typeface="Arial Narrow"/>
              </a:rPr>
              <a:t>Partnerships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81000" y="1123950"/>
            <a:ext cx="4724400" cy="2743200"/>
            <a:chOff x="1646355" y="2140148"/>
            <a:chExt cx="12448310" cy="6810323"/>
          </a:xfrm>
        </p:grpSpPr>
        <p:pic>
          <p:nvPicPr>
            <p:cNvPr id="15" name="Picture 14" descr="Screen Shot 2016-10-17 at 9.21.44 AM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686"/>
            <a:stretch/>
          </p:blipFill>
          <p:spPr>
            <a:xfrm>
              <a:off x="1646355" y="2140148"/>
              <a:ext cx="12448310" cy="6810323"/>
            </a:xfrm>
            <a:prstGeom prst="rect">
              <a:avLst/>
            </a:prstGeom>
          </p:spPr>
        </p:pic>
        <p:pic>
          <p:nvPicPr>
            <p:cNvPr id="16" name="Picture 15" descr="Screen Shot 2016-10-17 at 9.28.53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7824" y="3623608"/>
              <a:ext cx="5450121" cy="782135"/>
            </a:xfrm>
            <a:prstGeom prst="rect">
              <a:avLst/>
            </a:prstGeom>
          </p:spPr>
        </p:pic>
        <p:pic>
          <p:nvPicPr>
            <p:cNvPr id="17" name="Picture 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36861" y="3631465"/>
              <a:ext cx="2038944" cy="782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 descr="Screen Shot 2016-10-17 at 9.28.53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0738" y="5421959"/>
              <a:ext cx="5156607" cy="1386533"/>
            </a:xfrm>
            <a:prstGeom prst="rect">
              <a:avLst/>
            </a:prstGeom>
          </p:spPr>
        </p:pic>
        <p:pic>
          <p:nvPicPr>
            <p:cNvPr id="29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1302" y="5773151"/>
              <a:ext cx="1990379" cy="6100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Rectangle 29"/>
            <p:cNvSpPr/>
            <p:nvPr/>
          </p:nvSpPr>
          <p:spPr>
            <a:xfrm>
              <a:off x="11794942" y="5390170"/>
              <a:ext cx="1470792" cy="1526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841050" y="7107857"/>
              <a:ext cx="4979366" cy="1526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5181600" y="1123950"/>
            <a:ext cx="3733800" cy="198259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1400" dirty="0" smtClean="0">
                <a:solidFill>
                  <a:srgbClr val="595959"/>
                </a:solidFill>
                <a:latin typeface="Arial Narrow"/>
                <a:cs typeface="Arial Narrow"/>
              </a:rPr>
              <a:t>Naming</a:t>
            </a:r>
            <a:r>
              <a:rPr lang="en-US" sz="1400" dirty="0">
                <a:solidFill>
                  <a:srgbClr val="595959"/>
                </a:solidFill>
                <a:latin typeface="Arial Narrow"/>
                <a:cs typeface="Arial Narrow"/>
              </a:rPr>
              <a:t>, Animation, and Programming </a:t>
            </a:r>
            <a:r>
              <a:rPr lang="en-US" sz="1400" dirty="0" smtClean="0">
                <a:solidFill>
                  <a:srgbClr val="595959"/>
                </a:solidFill>
                <a:latin typeface="Arial Narrow"/>
                <a:cs typeface="Arial Narrow"/>
              </a:rPr>
              <a:t>Rights:</a:t>
            </a:r>
            <a:endParaRPr lang="en-US" sz="1400" dirty="0">
              <a:solidFill>
                <a:srgbClr val="595959"/>
              </a:solidFill>
              <a:latin typeface="Arial Narrow"/>
              <a:cs typeface="Arial Narrow"/>
            </a:endParaRPr>
          </a:p>
          <a:p>
            <a:endParaRPr lang="en-US" sz="800" dirty="0">
              <a:solidFill>
                <a:srgbClr val="032552"/>
              </a:solidFill>
              <a:latin typeface="Arial Narrow"/>
              <a:cs typeface="Arial Narrow"/>
            </a:endParaRPr>
          </a:p>
          <a:p>
            <a:pPr marL="347472" indent="-347472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sz="1400" dirty="0">
                <a:solidFill>
                  <a:srgbClr val="595959"/>
                </a:solidFill>
                <a:latin typeface="Arial Narrow"/>
                <a:cs typeface="Arial Narrow"/>
              </a:rPr>
              <a:t>Exclusive naming rights for community assets</a:t>
            </a:r>
          </a:p>
          <a:p>
            <a:pPr marL="347472" indent="-347472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sz="1400" dirty="0">
                <a:solidFill>
                  <a:srgbClr val="595959"/>
                </a:solidFill>
                <a:latin typeface="Arial Narrow"/>
                <a:cs typeface="Arial Narrow"/>
              </a:rPr>
              <a:t>Host event and programs at the named venues</a:t>
            </a:r>
          </a:p>
          <a:p>
            <a:pPr marL="347472" indent="-347472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sz="1400" dirty="0">
                <a:solidFill>
                  <a:srgbClr val="595959"/>
                </a:solidFill>
                <a:latin typeface="Arial Narrow"/>
                <a:cs typeface="Arial Narrow"/>
              </a:rPr>
              <a:t>Exclusive use at mutually agreeable dates</a:t>
            </a:r>
          </a:p>
          <a:p>
            <a:pPr marL="347472" indent="-347472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sz="1400" dirty="0">
                <a:solidFill>
                  <a:srgbClr val="595959"/>
                </a:solidFill>
                <a:latin typeface="Arial Narrow"/>
                <a:cs typeface="Arial Narrow"/>
              </a:rPr>
              <a:t>Primary Sponsor of Signature Event</a:t>
            </a:r>
          </a:p>
          <a:p>
            <a:pPr marL="347472" indent="-347472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sz="1400" dirty="0">
                <a:solidFill>
                  <a:srgbClr val="595959"/>
                </a:solidFill>
                <a:latin typeface="Arial Narrow"/>
                <a:cs typeface="Arial Narrow"/>
              </a:rPr>
              <a:t>Selection for Change for Charity recipients</a:t>
            </a:r>
          </a:p>
          <a:p>
            <a:pPr marL="347472" indent="-347472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sz="1400" dirty="0">
                <a:solidFill>
                  <a:srgbClr val="595959"/>
                </a:solidFill>
                <a:latin typeface="Arial Narrow"/>
                <a:cs typeface="Arial Narrow"/>
              </a:rPr>
              <a:t>Enhance sponsored community </a:t>
            </a:r>
            <a:r>
              <a:rPr lang="en-US" sz="1400" dirty="0" smtClean="0">
                <a:solidFill>
                  <a:srgbClr val="595959"/>
                </a:solidFill>
                <a:latin typeface="Arial Narrow"/>
                <a:cs typeface="Arial Narrow"/>
              </a:rPr>
              <a:t>venues</a:t>
            </a:r>
            <a:endParaRPr lang="en-US" dirty="0">
              <a:solidFill>
                <a:srgbClr val="032552"/>
              </a:solidFill>
              <a:latin typeface="Arial Narrow"/>
              <a:cs typeface="Arial Narrow"/>
            </a:endParaRPr>
          </a:p>
        </p:txBody>
      </p:sp>
      <p:pic>
        <p:nvPicPr>
          <p:cNvPr id="33" name="Picture 32" descr="25463929030_78f1affbe5_k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3409950"/>
            <a:ext cx="1523680" cy="1017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Picture 33" descr="23755635934_d07f1e86ed_z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0" y="3409950"/>
            <a:ext cx="1524000" cy="1016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Picture 34" descr="23757300513_9dc4302278_k.jpg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r="10924"/>
          <a:stretch/>
        </p:blipFill>
        <p:spPr>
          <a:xfrm>
            <a:off x="5486400" y="3409950"/>
            <a:ext cx="1524000" cy="1016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29587" y="434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24381362465_10f17b12e6_k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3409950"/>
            <a:ext cx="1517904" cy="1013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2496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1000" y="209550"/>
            <a:ext cx="655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595959"/>
                </a:solidFill>
                <a:latin typeface="Arial Narrow"/>
                <a:cs typeface="Arial Narrow"/>
              </a:rPr>
              <a:t>Case Study: LIBERTY CENTER</a:t>
            </a:r>
            <a:endParaRPr lang="en-US" dirty="0">
              <a:solidFill>
                <a:srgbClr val="595959"/>
              </a:solidFill>
              <a:latin typeface="Arial Narrow"/>
              <a:cs typeface="Arial Narrow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81000" y="742950"/>
            <a:ext cx="58674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595959"/>
                </a:solidFill>
                <a:latin typeface="Arial Narrow"/>
                <a:cs typeface="Arial Narrow"/>
              </a:rPr>
              <a:t>4. Community Partnerships: financial model</a:t>
            </a:r>
            <a:endParaRPr lang="en-US" sz="1400" dirty="0">
              <a:solidFill>
                <a:srgbClr val="595959"/>
              </a:solidFill>
              <a:latin typeface="Arial Narrow"/>
              <a:cs typeface="Arial Narrow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587" y="434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381000" y="1250933"/>
            <a:ext cx="4169848" cy="216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46304" tIns="73152" rIns="146304" bIns="73152" anchor="ctr">
            <a:spAutoFit/>
          </a:bodyPr>
          <a:lstStyle/>
          <a:p>
            <a:pPr>
              <a:defRPr/>
            </a:pPr>
            <a:r>
              <a:rPr lang="en-US" sz="1400" u="sng" dirty="0">
                <a:solidFill>
                  <a:srgbClr val="595959"/>
                </a:solidFill>
                <a:latin typeface="Arial Narrow"/>
                <a:cs typeface="Arial Narrow"/>
              </a:rPr>
              <a:t>Community Resources</a:t>
            </a:r>
            <a:r>
              <a:rPr lang="en-US" sz="1400" dirty="0">
                <a:solidFill>
                  <a:srgbClr val="595959"/>
                </a:solidFill>
                <a:latin typeface="Arial Narrow"/>
                <a:cs typeface="Arial Narrow"/>
              </a:rPr>
              <a:t>:</a:t>
            </a:r>
          </a:p>
          <a:p>
            <a:pPr>
              <a:defRPr/>
            </a:pPr>
            <a:endParaRPr lang="en-US" sz="800" dirty="0">
              <a:solidFill>
                <a:srgbClr val="595959"/>
              </a:solidFill>
              <a:latin typeface="Arial Narrow"/>
              <a:cs typeface="Arial Narrow"/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en-US" sz="1400" dirty="0">
                <a:solidFill>
                  <a:srgbClr val="595959"/>
                </a:solidFill>
                <a:latin typeface="Arial Narrow"/>
                <a:cs typeface="Arial Narrow"/>
              </a:rPr>
              <a:t>Owner</a:t>
            </a:r>
          </a:p>
          <a:p>
            <a:pPr lvl="1">
              <a:defRPr/>
            </a:pPr>
            <a:r>
              <a:rPr lang="en-US" sz="1400" dirty="0">
                <a:solidFill>
                  <a:srgbClr val="595959"/>
                </a:solidFill>
                <a:latin typeface="Arial Narrow"/>
                <a:cs typeface="Arial Narrow"/>
              </a:rPr>
              <a:t>- initial equity</a:t>
            </a:r>
          </a:p>
          <a:p>
            <a:pPr lvl="1">
              <a:defRPr/>
            </a:pPr>
            <a:r>
              <a:rPr lang="en-US" sz="1400" dirty="0">
                <a:solidFill>
                  <a:srgbClr val="595959"/>
                </a:solidFill>
                <a:latin typeface="Arial Narrow"/>
                <a:cs typeface="Arial Narrow"/>
              </a:rPr>
              <a:t>- annual operating contributions</a:t>
            </a:r>
          </a:p>
          <a:p>
            <a:pPr marL="457200" indent="-457200">
              <a:buFont typeface="Courier New"/>
              <a:buChar char="o"/>
              <a:defRPr/>
            </a:pPr>
            <a:endParaRPr lang="en-US" sz="1000" dirty="0">
              <a:solidFill>
                <a:srgbClr val="595959"/>
              </a:solidFill>
              <a:latin typeface="Arial Narrow"/>
              <a:cs typeface="Arial Narrow"/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en-US" sz="1400" dirty="0">
                <a:solidFill>
                  <a:srgbClr val="595959"/>
                </a:solidFill>
                <a:latin typeface="Arial Narrow"/>
                <a:cs typeface="Arial Narrow"/>
              </a:rPr>
              <a:t>Community Partners</a:t>
            </a:r>
          </a:p>
          <a:p>
            <a:pPr lvl="1">
              <a:defRPr/>
            </a:pPr>
            <a:r>
              <a:rPr lang="en-US" sz="1400" dirty="0">
                <a:solidFill>
                  <a:srgbClr val="595959"/>
                </a:solidFill>
                <a:latin typeface="Arial Narrow"/>
                <a:cs typeface="Arial Narrow"/>
              </a:rPr>
              <a:t>- initial equity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400" dirty="0" smtClean="0">
                <a:solidFill>
                  <a:srgbClr val="595959"/>
                </a:solidFill>
                <a:latin typeface="Arial Narrow"/>
                <a:cs typeface="Arial Narrow"/>
              </a:rPr>
              <a:t>- annual </a:t>
            </a:r>
            <a:r>
              <a:rPr lang="en-US" sz="1400" dirty="0">
                <a:solidFill>
                  <a:srgbClr val="595959"/>
                </a:solidFill>
                <a:latin typeface="Arial Narrow"/>
                <a:cs typeface="Arial Narrow"/>
              </a:rPr>
              <a:t>operating contributions</a:t>
            </a:r>
            <a:r>
              <a:rPr lang="en-US" sz="1400" dirty="0">
                <a:solidFill>
                  <a:srgbClr val="032552"/>
                </a:solidFill>
                <a:latin typeface="Arial Narrow"/>
                <a:cs typeface="Arial Narrow"/>
              </a:rPr>
              <a:t>	</a:t>
            </a:r>
            <a:r>
              <a:rPr lang="en-US" dirty="0" smtClean="0">
                <a:solidFill>
                  <a:srgbClr val="032552"/>
                </a:solidFill>
                <a:latin typeface="Arial Narrow"/>
                <a:cs typeface="Arial Narrow"/>
              </a:rPr>
              <a:t>	  	</a:t>
            </a:r>
            <a:endParaRPr lang="en-US" sz="2600" dirty="0">
              <a:solidFill>
                <a:srgbClr val="032552"/>
              </a:solidFill>
              <a:latin typeface="Arial Narrow"/>
              <a:cs typeface="Arial Narrow"/>
            </a:endParaRPr>
          </a:p>
        </p:txBody>
      </p:sp>
      <p:sp>
        <p:nvSpPr>
          <p:cNvPr id="20" name="Striped Right Arrow 19"/>
          <p:cNvSpPr/>
          <p:nvPr/>
        </p:nvSpPr>
        <p:spPr>
          <a:xfrm>
            <a:off x="3581400" y="2114550"/>
            <a:ext cx="1113316" cy="547301"/>
          </a:xfrm>
          <a:prstGeom prst="stripedRightArrow">
            <a:avLst/>
          </a:prstGeom>
          <a:solidFill>
            <a:srgbClr val="B772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4800600" y="2114550"/>
            <a:ext cx="2888424" cy="794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46304" tIns="73152" rIns="146304" bIns="73152" anchor="ctr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rgbClr val="595959"/>
                </a:solidFill>
                <a:latin typeface="Arial Narrow"/>
                <a:cs typeface="Arial Narrow"/>
              </a:rPr>
              <a:t>Creation of Public Amenities and Programming of Community Events</a:t>
            </a:r>
            <a:r>
              <a:rPr lang="en-US" sz="1400" dirty="0" smtClean="0">
                <a:solidFill>
                  <a:srgbClr val="595959"/>
                </a:solidFill>
                <a:latin typeface="Arial Narrow"/>
                <a:cs typeface="Arial Narrow"/>
              </a:rPr>
              <a:t>	</a:t>
            </a:r>
            <a:endParaRPr lang="en-US" sz="1400" dirty="0">
              <a:solidFill>
                <a:srgbClr val="595959"/>
              </a:solidFill>
              <a:latin typeface="Arial Narrow"/>
              <a:cs typeface="Arial Narrow"/>
            </a:endParaRPr>
          </a:p>
        </p:txBody>
      </p:sp>
      <p:pic>
        <p:nvPicPr>
          <p:cNvPr id="22" name="Picture 21" descr="27475820802_d819f67908_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99" y="3333750"/>
            <a:ext cx="1706769" cy="1139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 descr="26933731143_88b424b727_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33786"/>
            <a:ext cx="1705975" cy="1138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 descr="27559357805_38f7e8995a_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333786"/>
            <a:ext cx="1705975" cy="1138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4" descr="27507282376_004c9d0308_k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3333998"/>
            <a:ext cx="1701243" cy="113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2586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1000" y="209550"/>
            <a:ext cx="655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595959"/>
                </a:solidFill>
                <a:latin typeface="Arial Narrow"/>
                <a:cs typeface="Arial Narrow"/>
              </a:rPr>
              <a:t>Case Study: LIBERTY CENTER</a:t>
            </a:r>
            <a:endParaRPr lang="en-US" dirty="0">
              <a:solidFill>
                <a:srgbClr val="595959"/>
              </a:solidFill>
              <a:latin typeface="Arial Narrow"/>
              <a:cs typeface="Arial Narrow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81000" y="742950"/>
            <a:ext cx="58674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595959"/>
                </a:solidFill>
                <a:latin typeface="Arial Narrow"/>
                <a:cs typeface="Arial Narrow"/>
              </a:rPr>
              <a:t>5. Global Economics</a:t>
            </a:r>
            <a:endParaRPr lang="en-US" sz="1400" dirty="0">
              <a:solidFill>
                <a:srgbClr val="595959"/>
              </a:solidFill>
              <a:latin typeface="Arial Narrow"/>
              <a:cs typeface="Arial Narrow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533400" y="1123950"/>
            <a:ext cx="4953000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1300" dirty="0">
                <a:solidFill>
                  <a:srgbClr val="595959"/>
                </a:solidFill>
                <a:latin typeface="Arial Narrow"/>
                <a:cs typeface="Arial Narrow"/>
              </a:rPr>
              <a:t>Projected Cost Summary:</a:t>
            </a:r>
          </a:p>
          <a:p>
            <a:pPr>
              <a:defRPr/>
            </a:pPr>
            <a:r>
              <a:rPr lang="en-US" sz="1300" dirty="0">
                <a:solidFill>
                  <a:srgbClr val="595959"/>
                </a:solidFill>
                <a:latin typeface="Arial Narrow"/>
                <a:cs typeface="Arial Narrow"/>
              </a:rPr>
              <a:t>  - Retail project costs			$230,000,000</a:t>
            </a:r>
          </a:p>
          <a:p>
            <a:pPr>
              <a:defRPr/>
            </a:pPr>
            <a:r>
              <a:rPr lang="en-US" sz="1300" dirty="0">
                <a:solidFill>
                  <a:srgbClr val="595959"/>
                </a:solidFill>
                <a:latin typeface="Arial Narrow"/>
                <a:cs typeface="Arial Narrow"/>
              </a:rPr>
              <a:t>  - Non-retail project costs	  	</a:t>
            </a:r>
          </a:p>
          <a:p>
            <a:pPr marL="742950" lvl="1" indent="-285750">
              <a:buFont typeface="Arial"/>
              <a:buChar char="•"/>
              <a:defRPr/>
            </a:pPr>
            <a:r>
              <a:rPr lang="en-US" sz="1300" dirty="0">
                <a:solidFill>
                  <a:srgbClr val="595959"/>
                </a:solidFill>
                <a:latin typeface="Arial Narrow"/>
                <a:cs typeface="Arial Narrow"/>
              </a:rPr>
              <a:t>Residential		$45,000,000</a:t>
            </a:r>
          </a:p>
          <a:p>
            <a:pPr marL="742950" lvl="1" indent="-285750">
              <a:buFont typeface="Arial"/>
              <a:buChar char="•"/>
              <a:defRPr/>
            </a:pPr>
            <a:r>
              <a:rPr lang="en-US" sz="1300" dirty="0">
                <a:solidFill>
                  <a:srgbClr val="595959"/>
                </a:solidFill>
                <a:latin typeface="Arial Narrow"/>
                <a:cs typeface="Arial Narrow"/>
              </a:rPr>
              <a:t>Hotel		$20,000,000</a:t>
            </a:r>
          </a:p>
          <a:p>
            <a:pPr marL="742950" lvl="1" indent="-285750">
              <a:buFont typeface="Arial"/>
              <a:buChar char="•"/>
              <a:defRPr/>
            </a:pPr>
            <a:r>
              <a:rPr lang="en-US" sz="1300" dirty="0">
                <a:solidFill>
                  <a:srgbClr val="595959"/>
                </a:solidFill>
                <a:latin typeface="Arial Narrow"/>
                <a:cs typeface="Arial Narrow"/>
              </a:rPr>
              <a:t>Office		</a:t>
            </a:r>
            <a:r>
              <a:rPr lang="en-US" sz="1300" u="sng" dirty="0">
                <a:solidFill>
                  <a:srgbClr val="595959"/>
                </a:solidFill>
                <a:latin typeface="Arial Narrow"/>
                <a:cs typeface="Arial Narrow"/>
              </a:rPr>
              <a:t>$15,000,000</a:t>
            </a:r>
          </a:p>
          <a:p>
            <a:pPr>
              <a:defRPr/>
            </a:pPr>
            <a:r>
              <a:rPr lang="en-US" sz="1300" dirty="0">
                <a:solidFill>
                  <a:srgbClr val="595959"/>
                </a:solidFill>
                <a:latin typeface="Arial Narrow"/>
                <a:cs typeface="Arial Narrow"/>
              </a:rPr>
              <a:t>  				$  80,000,000</a:t>
            </a:r>
          </a:p>
          <a:p>
            <a:pPr>
              <a:defRPr/>
            </a:pPr>
            <a:r>
              <a:rPr lang="en-US" sz="1300" dirty="0">
                <a:solidFill>
                  <a:srgbClr val="595959"/>
                </a:solidFill>
                <a:latin typeface="Arial Narrow"/>
                <a:cs typeface="Arial Narrow"/>
              </a:rPr>
              <a:t>  - Community amenities			$  10,000,000</a:t>
            </a:r>
          </a:p>
          <a:p>
            <a:pPr>
              <a:defRPr/>
            </a:pPr>
            <a:r>
              <a:rPr lang="en-US" sz="1300" dirty="0">
                <a:solidFill>
                  <a:srgbClr val="595959"/>
                </a:solidFill>
                <a:latin typeface="Arial Narrow"/>
                <a:cs typeface="Arial Narrow"/>
              </a:rPr>
              <a:t> </a:t>
            </a:r>
            <a:r>
              <a:rPr lang="en-US" sz="1300" u="sng" dirty="0">
                <a:solidFill>
                  <a:srgbClr val="595959"/>
                </a:solidFill>
                <a:latin typeface="Arial Narrow"/>
                <a:cs typeface="Arial Narrow"/>
              </a:rPr>
              <a:t> - Public infrastructure			$  43,000,000</a:t>
            </a:r>
          </a:p>
          <a:p>
            <a:pPr>
              <a:defRPr/>
            </a:pPr>
            <a:r>
              <a:rPr lang="en-US" sz="1300" dirty="0">
                <a:solidFill>
                  <a:srgbClr val="595959"/>
                </a:solidFill>
                <a:latin typeface="Arial Narrow"/>
                <a:cs typeface="Arial Narrow"/>
              </a:rPr>
              <a:t>Total				$348,000,000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533400" y="3304461"/>
            <a:ext cx="6248400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1300" dirty="0">
                <a:solidFill>
                  <a:srgbClr val="595959"/>
                </a:solidFill>
                <a:latin typeface="Arial Narrow"/>
                <a:cs typeface="Arial Narrow"/>
              </a:rPr>
              <a:t>Projected unleveraged returns:</a:t>
            </a:r>
          </a:p>
          <a:p>
            <a:pPr>
              <a:defRPr/>
            </a:pPr>
            <a:r>
              <a:rPr lang="en-US" sz="1300" dirty="0">
                <a:solidFill>
                  <a:srgbClr val="595959"/>
                </a:solidFill>
                <a:latin typeface="Arial Narrow"/>
                <a:cs typeface="Arial Narrow"/>
              </a:rPr>
              <a:t>  - Retail			  8.75%</a:t>
            </a:r>
          </a:p>
          <a:p>
            <a:pPr>
              <a:defRPr/>
            </a:pPr>
            <a:r>
              <a:rPr lang="en-US" sz="1300" dirty="0">
                <a:solidFill>
                  <a:srgbClr val="595959"/>
                </a:solidFill>
                <a:latin typeface="Arial Narrow"/>
                <a:cs typeface="Arial Narrow"/>
              </a:rPr>
              <a:t>  - Residential		  </a:t>
            </a:r>
            <a:r>
              <a:rPr lang="en-US" sz="1300" dirty="0" smtClean="0">
                <a:solidFill>
                  <a:srgbClr val="595959"/>
                </a:solidFill>
                <a:latin typeface="Arial Narrow"/>
                <a:cs typeface="Arial Narrow"/>
              </a:rPr>
              <a:t>	  7.75</a:t>
            </a:r>
            <a:r>
              <a:rPr lang="en-US" sz="1300" dirty="0">
                <a:solidFill>
                  <a:srgbClr val="595959"/>
                </a:solidFill>
                <a:latin typeface="Arial Narrow"/>
                <a:cs typeface="Arial Narrow"/>
              </a:rPr>
              <a:t>%</a:t>
            </a:r>
          </a:p>
          <a:p>
            <a:pPr>
              <a:defRPr/>
            </a:pPr>
            <a:r>
              <a:rPr lang="en-US" sz="1300" dirty="0">
                <a:solidFill>
                  <a:srgbClr val="595959"/>
                </a:solidFill>
                <a:latin typeface="Arial Narrow"/>
                <a:cs typeface="Arial Narrow"/>
              </a:rPr>
              <a:t>  - Office			  9.50%</a:t>
            </a:r>
          </a:p>
          <a:p>
            <a:pPr>
              <a:defRPr/>
            </a:pPr>
            <a:r>
              <a:rPr lang="en-US" sz="1300" dirty="0">
                <a:solidFill>
                  <a:srgbClr val="595959"/>
                </a:solidFill>
                <a:latin typeface="Arial Narrow"/>
                <a:cs typeface="Arial Narrow"/>
              </a:rPr>
              <a:t>  - Hotel			11.50%</a:t>
            </a:r>
          </a:p>
          <a:p>
            <a:pPr>
              <a:defRPr/>
            </a:pPr>
            <a:r>
              <a:rPr lang="en-US" sz="1300" dirty="0">
                <a:solidFill>
                  <a:srgbClr val="595959"/>
                </a:solidFill>
                <a:latin typeface="Arial Narrow"/>
                <a:cs typeface="Arial Narrow"/>
              </a:rPr>
              <a:t>  - Community Partnerships	  </a:t>
            </a:r>
            <a:r>
              <a:rPr lang="en-US" sz="1300" dirty="0" smtClean="0">
                <a:solidFill>
                  <a:srgbClr val="595959"/>
                </a:solidFill>
                <a:latin typeface="Arial Narrow"/>
                <a:cs typeface="Arial Narrow"/>
              </a:rPr>
              <a:t>	  8.00</a:t>
            </a:r>
            <a:r>
              <a:rPr lang="en-US" sz="1300" dirty="0">
                <a:solidFill>
                  <a:srgbClr val="595959"/>
                </a:solidFill>
                <a:latin typeface="Arial Narrow"/>
                <a:cs typeface="Arial Narrow"/>
              </a:rPr>
              <a:t>%</a:t>
            </a:r>
          </a:p>
        </p:txBody>
      </p:sp>
      <p:pic>
        <p:nvPicPr>
          <p:cNvPr id="2" name="Picture 1" descr="29861369411_d54be0b57f_k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2" b="10340"/>
          <a:stretch/>
        </p:blipFill>
        <p:spPr>
          <a:xfrm>
            <a:off x="5791200" y="819149"/>
            <a:ext cx="2911757" cy="3742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2779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7"/>
          <p:cNvSpPr txBox="1">
            <a:spLocks noChangeArrowheads="1"/>
          </p:cNvSpPr>
          <p:nvPr/>
        </p:nvSpPr>
        <p:spPr bwMode="auto">
          <a:xfrm>
            <a:off x="609600" y="3105150"/>
            <a:ext cx="7772400" cy="502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40000"/>
              </a:lnSpc>
              <a:defRPr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/>
                <a:cs typeface="Arial Narrow"/>
              </a:rPr>
              <a:t>An example of the creation of a sustainable mixed-use environment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 Narrow"/>
              <a:cs typeface="Arial Narrow"/>
            </a:endParaRPr>
          </a:p>
        </p:txBody>
      </p:sp>
      <p:pic>
        <p:nvPicPr>
          <p:cNvPr id="3" name="Picture 2" descr="LibertyCente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35255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6151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7"/>
          <p:cNvSpPr txBox="1">
            <a:spLocks noChangeArrowheads="1"/>
          </p:cNvSpPr>
          <p:nvPr/>
        </p:nvSpPr>
        <p:spPr bwMode="auto">
          <a:xfrm>
            <a:off x="3429000" y="489697"/>
            <a:ext cx="2286000" cy="882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4400" b="1" dirty="0" smtClean="0">
                <a:solidFill>
                  <a:srgbClr val="595959"/>
                </a:solidFill>
                <a:latin typeface="Arial Narrow"/>
                <a:cs typeface="Arial Narrow"/>
              </a:rPr>
              <a:t>Q &amp; A</a:t>
            </a:r>
            <a:endParaRPr lang="en-US" sz="4400" b="1" dirty="0">
              <a:solidFill>
                <a:srgbClr val="595959"/>
              </a:solidFill>
              <a:latin typeface="Arial Narrow"/>
              <a:cs typeface="Arial Narrow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57600" y="3982819"/>
            <a:ext cx="1828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595959"/>
                </a:solidFill>
                <a:latin typeface="Arial Narrow"/>
                <a:cs typeface="Arial Narrow"/>
              </a:rPr>
              <a:t>Yaromir Steiner</a:t>
            </a:r>
            <a:br>
              <a:rPr lang="en-US" sz="1400" dirty="0" smtClean="0">
                <a:solidFill>
                  <a:srgbClr val="595959"/>
                </a:solidFill>
                <a:latin typeface="Arial Narrow"/>
                <a:cs typeface="Arial Narrow"/>
              </a:rPr>
            </a:br>
            <a:r>
              <a:rPr lang="en-US" sz="1200" b="1" dirty="0" smtClean="0">
                <a:solidFill>
                  <a:srgbClr val="595959"/>
                </a:solidFill>
                <a:latin typeface="Arial Narrow"/>
                <a:cs typeface="Arial Narrow"/>
              </a:rPr>
              <a:t>Steiner + Associates</a:t>
            </a:r>
          </a:p>
          <a:p>
            <a:pPr algn="ctr"/>
            <a:r>
              <a:rPr lang="en-US" sz="1000" dirty="0" smtClean="0">
                <a:solidFill>
                  <a:srgbClr val="595959"/>
                </a:solidFill>
                <a:latin typeface="Arial Narrow"/>
                <a:cs typeface="Arial Narrow"/>
              </a:rPr>
              <a:t>ysteiner@steiner.com</a:t>
            </a:r>
            <a:endParaRPr lang="en-US" sz="1000" dirty="0">
              <a:solidFill>
                <a:srgbClr val="595959"/>
              </a:solidFill>
            </a:endParaRPr>
          </a:p>
        </p:txBody>
      </p:sp>
      <p:pic>
        <p:nvPicPr>
          <p:cNvPr id="7" name="Picture 6" descr="27409579265_cbee40b8a0_k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6" t="15032" r="236" b="37324"/>
          <a:stretch/>
        </p:blipFill>
        <p:spPr>
          <a:xfrm>
            <a:off x="685800" y="1460880"/>
            <a:ext cx="7772400" cy="2472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3383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1000" y="209550"/>
            <a:ext cx="655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595959"/>
                </a:solidFill>
                <a:latin typeface="Arial Narrow"/>
                <a:cs typeface="Arial Narrow"/>
              </a:rPr>
              <a:t>Case Study: LIBERTY CENTER</a:t>
            </a:r>
            <a:endParaRPr lang="en-US" dirty="0">
              <a:solidFill>
                <a:srgbClr val="595959"/>
              </a:solidFill>
              <a:latin typeface="Arial Narrow"/>
              <a:cs typeface="Arial Narrow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81000" y="666750"/>
            <a:ext cx="7848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>
                <a:solidFill>
                  <a:srgbClr val="595959"/>
                </a:solidFill>
                <a:latin typeface="Arial Narrow" charset="0"/>
                <a:cs typeface="Arial Narrow" charset="0"/>
              </a:rPr>
              <a:t>The </a:t>
            </a:r>
            <a:r>
              <a:rPr lang="en-US" sz="1400" b="1" dirty="0" smtClean="0">
                <a:solidFill>
                  <a:srgbClr val="595959"/>
                </a:solidFill>
                <a:latin typeface="Arial Narrow" charset="0"/>
                <a:cs typeface="Arial Narrow" charset="0"/>
              </a:rPr>
              <a:t>Project: </a:t>
            </a:r>
            <a:r>
              <a:rPr lang="en-US" sz="1400" dirty="0" smtClean="0">
                <a:solidFill>
                  <a:srgbClr val="595959"/>
                </a:solidFill>
                <a:latin typeface="Arial Narrow" charset="0"/>
                <a:cs typeface="Arial Narrow" charset="0"/>
              </a:rPr>
              <a:t>Anchors </a:t>
            </a:r>
            <a:r>
              <a:rPr lang="en-US" sz="1400" i="1" dirty="0">
                <a:solidFill>
                  <a:srgbClr val="595959"/>
                </a:solidFill>
                <a:latin typeface="Arial Narrow" charset="0"/>
                <a:cs typeface="Arial Narrow" charset="0"/>
              </a:rPr>
              <a:t>(Dillard’s, Dick’s Sporting </a:t>
            </a:r>
            <a:r>
              <a:rPr lang="en-US" sz="1400" i="1" dirty="0" smtClean="0">
                <a:solidFill>
                  <a:srgbClr val="595959"/>
                </a:solidFill>
                <a:latin typeface="Arial Narrow" charset="0"/>
                <a:cs typeface="Arial Narrow" charset="0"/>
              </a:rPr>
              <a:t>Goods, Cobb Liberty Luxury 15 &amp; CinéBistro)</a:t>
            </a:r>
            <a:endParaRPr lang="en-US" sz="1400" i="1" dirty="0">
              <a:solidFill>
                <a:srgbClr val="595959"/>
              </a:solidFill>
              <a:latin typeface="Arial Narrow" charset="0"/>
              <a:cs typeface="Arial Narrow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90600" y="1041265"/>
            <a:ext cx="7143750" cy="3454535"/>
            <a:chOff x="228600" y="909675"/>
            <a:chExt cx="8667750" cy="4957725"/>
          </a:xfrm>
        </p:grpSpPr>
        <p:pic>
          <p:nvPicPr>
            <p:cNvPr id="9" name="Picture 8" descr="Mar '15 Final Aerial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28600" y="990600"/>
              <a:ext cx="8667750" cy="48768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Oval 9"/>
            <p:cNvSpPr>
              <a:spLocks noChangeArrowheads="1"/>
            </p:cNvSpPr>
            <p:nvPr/>
          </p:nvSpPr>
          <p:spPr bwMode="auto">
            <a:xfrm rot="823773">
              <a:off x="6468409" y="909675"/>
              <a:ext cx="1644644" cy="738219"/>
            </a:xfrm>
            <a:prstGeom prst="ellipse">
              <a:avLst/>
            </a:prstGeom>
            <a:solidFill>
              <a:srgbClr val="FF0000">
                <a:alpha val="39999"/>
              </a:srgbClr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  <p:sp>
          <p:nvSpPr>
            <p:cNvPr id="11" name="Oval 10"/>
            <p:cNvSpPr>
              <a:spLocks noChangeArrowheads="1"/>
            </p:cNvSpPr>
            <p:nvPr/>
          </p:nvSpPr>
          <p:spPr bwMode="auto">
            <a:xfrm rot="20510225">
              <a:off x="478101" y="2778741"/>
              <a:ext cx="2823895" cy="1024052"/>
            </a:xfrm>
            <a:prstGeom prst="ellipse">
              <a:avLst/>
            </a:prstGeom>
            <a:solidFill>
              <a:srgbClr val="FF0000">
                <a:alpha val="30196"/>
              </a:srgbClr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 rot="823773">
              <a:off x="6612858" y="1763503"/>
              <a:ext cx="2177026" cy="1163025"/>
            </a:xfrm>
            <a:prstGeom prst="ellipse">
              <a:avLst/>
            </a:prstGeom>
            <a:solidFill>
              <a:srgbClr val="FF0000">
                <a:alpha val="39999"/>
              </a:srgbClr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61509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1000" y="209550"/>
            <a:ext cx="655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595959"/>
                </a:solidFill>
                <a:latin typeface="Arial Narrow"/>
                <a:cs typeface="Arial Narrow"/>
              </a:rPr>
              <a:t>Case Study: LIBERTY CENTER</a:t>
            </a:r>
            <a:endParaRPr lang="en-US" dirty="0">
              <a:solidFill>
                <a:srgbClr val="595959"/>
              </a:solidFill>
              <a:latin typeface="Arial Narrow"/>
              <a:cs typeface="Arial Narrow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81000" y="666750"/>
            <a:ext cx="7848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>
                <a:solidFill>
                  <a:srgbClr val="595959"/>
                </a:solidFill>
                <a:latin typeface="Arial Narrow" charset="0"/>
                <a:cs typeface="Arial Narrow" charset="0"/>
              </a:rPr>
              <a:t>The </a:t>
            </a:r>
            <a:r>
              <a:rPr lang="en-US" sz="1400" b="1" dirty="0" smtClean="0">
                <a:solidFill>
                  <a:srgbClr val="595959"/>
                </a:solidFill>
                <a:latin typeface="Arial Narrow" charset="0"/>
                <a:cs typeface="Arial Narrow" charset="0"/>
              </a:rPr>
              <a:t>Project: </a:t>
            </a:r>
            <a:r>
              <a:rPr lang="en-US" sz="1400" dirty="0" smtClean="0">
                <a:solidFill>
                  <a:srgbClr val="595959"/>
                </a:solidFill>
                <a:latin typeface="Arial Narrow" charset="0"/>
                <a:cs typeface="Arial Narrow" charset="0"/>
              </a:rPr>
              <a:t>The Foundry</a:t>
            </a:r>
            <a:endParaRPr lang="en-US" sz="1400" i="1" dirty="0">
              <a:solidFill>
                <a:srgbClr val="595959"/>
              </a:solidFill>
              <a:latin typeface="Arial Narrow" charset="0"/>
              <a:cs typeface="Arial Narrow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90600" y="1097653"/>
            <a:ext cx="7143750" cy="3398147"/>
            <a:chOff x="990600" y="1097653"/>
            <a:chExt cx="7143750" cy="3398147"/>
          </a:xfrm>
        </p:grpSpPr>
        <p:pic>
          <p:nvPicPr>
            <p:cNvPr id="9" name="Picture 8" descr="Mar '15 Final Aerial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990600" y="1097653"/>
              <a:ext cx="7143750" cy="33981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" name="Oval 12"/>
            <p:cNvSpPr>
              <a:spLocks noChangeArrowheads="1"/>
            </p:cNvSpPr>
            <p:nvPr/>
          </p:nvSpPr>
          <p:spPr bwMode="auto">
            <a:xfrm rot="20347512">
              <a:off x="5104260" y="1415723"/>
              <a:ext cx="1542793" cy="612809"/>
            </a:xfrm>
            <a:prstGeom prst="ellipse">
              <a:avLst/>
            </a:prstGeom>
            <a:solidFill>
              <a:srgbClr val="0000FF">
                <a:alpha val="30196"/>
              </a:srgbClr>
            </a:solidFill>
            <a:ln w="19050">
              <a:solidFill>
                <a:srgbClr val="0000FF"/>
              </a:solidFill>
              <a:round/>
              <a:headEnd/>
              <a:tailEnd/>
            </a:ln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99857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1000" y="209550"/>
            <a:ext cx="655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595959"/>
                </a:solidFill>
                <a:latin typeface="Arial Narrow"/>
                <a:cs typeface="Arial Narrow"/>
              </a:rPr>
              <a:t>Case Study: LIBERTY CENTER</a:t>
            </a:r>
            <a:endParaRPr lang="en-US" dirty="0">
              <a:solidFill>
                <a:srgbClr val="595959"/>
              </a:solidFill>
              <a:latin typeface="Arial Narrow"/>
              <a:cs typeface="Arial Narrow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81000" y="666750"/>
            <a:ext cx="7848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>
                <a:solidFill>
                  <a:srgbClr val="595959"/>
                </a:solidFill>
                <a:latin typeface="Arial Narrow" charset="0"/>
                <a:cs typeface="Arial Narrow" charset="0"/>
              </a:rPr>
              <a:t>The </a:t>
            </a:r>
            <a:r>
              <a:rPr lang="en-US" sz="1400" b="1" dirty="0" smtClean="0">
                <a:solidFill>
                  <a:srgbClr val="595959"/>
                </a:solidFill>
                <a:latin typeface="Arial Narrow" charset="0"/>
                <a:cs typeface="Arial Narrow" charset="0"/>
              </a:rPr>
              <a:t>Project:</a:t>
            </a:r>
            <a:r>
              <a:rPr lang="en-US" sz="1400" dirty="0" smtClean="0">
                <a:solidFill>
                  <a:srgbClr val="595959"/>
                </a:solidFill>
                <a:latin typeface="Arial Narrow" charset="0"/>
                <a:cs typeface="Arial Narrow" charset="0"/>
              </a:rPr>
              <a:t> Non-Retail Office, Hotel, and Residential</a:t>
            </a:r>
            <a:endParaRPr lang="en-US" sz="1400" i="1" dirty="0">
              <a:solidFill>
                <a:srgbClr val="595959"/>
              </a:solidFill>
              <a:latin typeface="Arial Narrow" charset="0"/>
              <a:cs typeface="Arial Narrow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90600" y="1097653"/>
            <a:ext cx="7143750" cy="3398147"/>
            <a:chOff x="990600" y="1097653"/>
            <a:chExt cx="7143750" cy="3398147"/>
          </a:xfrm>
        </p:grpSpPr>
        <p:pic>
          <p:nvPicPr>
            <p:cNvPr id="9" name="Picture 8" descr="Mar '15 Final Aerial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990600" y="1097653"/>
              <a:ext cx="7143750" cy="33981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Oval 5"/>
            <p:cNvSpPr>
              <a:spLocks noChangeArrowheads="1"/>
            </p:cNvSpPr>
            <p:nvPr/>
          </p:nvSpPr>
          <p:spPr bwMode="auto">
            <a:xfrm rot="2411095">
              <a:off x="1217260" y="3192966"/>
              <a:ext cx="1156265" cy="1125505"/>
            </a:xfrm>
            <a:prstGeom prst="ellipse">
              <a:avLst/>
            </a:prstGeom>
            <a:solidFill>
              <a:srgbClr val="99FFFF">
                <a:alpha val="52940"/>
              </a:srgbClr>
            </a:solidFill>
            <a:ln w="19050">
              <a:solidFill>
                <a:srgbClr val="99FFFF"/>
              </a:solidFill>
              <a:round/>
              <a:headEnd/>
              <a:tailEnd/>
            </a:ln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  <p:sp>
          <p:nvSpPr>
            <p:cNvPr id="10" name="Oval 9"/>
            <p:cNvSpPr>
              <a:spLocks noChangeArrowheads="1"/>
            </p:cNvSpPr>
            <p:nvPr/>
          </p:nvSpPr>
          <p:spPr bwMode="auto">
            <a:xfrm rot="4440527">
              <a:off x="4868509" y="2258142"/>
              <a:ext cx="672273" cy="1757704"/>
            </a:xfrm>
            <a:prstGeom prst="ellipse">
              <a:avLst/>
            </a:prstGeom>
            <a:solidFill>
              <a:srgbClr val="99FFFF">
                <a:alpha val="52940"/>
              </a:srgbClr>
            </a:solidFill>
            <a:ln w="19050">
              <a:solidFill>
                <a:srgbClr val="99FFFF"/>
              </a:solidFill>
              <a:round/>
              <a:headEnd/>
              <a:tailEnd/>
            </a:ln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  <p:sp>
          <p:nvSpPr>
            <p:cNvPr id="11" name="Oval 10"/>
            <p:cNvSpPr>
              <a:spLocks noChangeArrowheads="1"/>
            </p:cNvSpPr>
            <p:nvPr/>
          </p:nvSpPr>
          <p:spPr bwMode="auto">
            <a:xfrm rot="4440527">
              <a:off x="3668504" y="1818036"/>
              <a:ext cx="451874" cy="997389"/>
            </a:xfrm>
            <a:prstGeom prst="ellipse">
              <a:avLst/>
            </a:prstGeom>
            <a:solidFill>
              <a:srgbClr val="99FFFF">
                <a:alpha val="52940"/>
              </a:srgbClr>
            </a:solidFill>
            <a:ln w="19050">
              <a:solidFill>
                <a:srgbClr val="99FFFF"/>
              </a:solidFill>
              <a:round/>
              <a:headEnd/>
              <a:tailEnd/>
            </a:ln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 rot="4440527">
              <a:off x="4315572" y="1531474"/>
              <a:ext cx="489530" cy="786656"/>
            </a:xfrm>
            <a:prstGeom prst="ellipse">
              <a:avLst/>
            </a:prstGeom>
            <a:solidFill>
              <a:srgbClr val="99FFFF">
                <a:alpha val="52940"/>
              </a:srgbClr>
            </a:solidFill>
            <a:ln w="19050">
              <a:solidFill>
                <a:srgbClr val="99FFFF"/>
              </a:solidFill>
              <a:round/>
              <a:headEnd/>
              <a:tailEnd/>
            </a:ln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27608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1000" y="209550"/>
            <a:ext cx="655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595959"/>
                </a:solidFill>
                <a:latin typeface="Arial Narrow"/>
                <a:cs typeface="Arial Narrow"/>
              </a:rPr>
              <a:t>Case Study: LIBERTY CENTER</a:t>
            </a:r>
            <a:endParaRPr lang="en-US" dirty="0">
              <a:solidFill>
                <a:srgbClr val="595959"/>
              </a:solidFill>
              <a:latin typeface="Arial Narrow"/>
              <a:cs typeface="Arial Narrow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81000" y="666750"/>
            <a:ext cx="7848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>
                <a:solidFill>
                  <a:srgbClr val="595959"/>
                </a:solidFill>
                <a:latin typeface="Arial Narrow" charset="0"/>
                <a:cs typeface="Arial Narrow" charset="0"/>
              </a:rPr>
              <a:t>The </a:t>
            </a:r>
            <a:r>
              <a:rPr lang="en-US" sz="1400" b="1" dirty="0" smtClean="0">
                <a:solidFill>
                  <a:srgbClr val="595959"/>
                </a:solidFill>
                <a:latin typeface="Arial Narrow" charset="0"/>
                <a:cs typeface="Arial Narrow" charset="0"/>
              </a:rPr>
              <a:t>Project:</a:t>
            </a:r>
            <a:r>
              <a:rPr lang="en-US" sz="1400" dirty="0" smtClean="0">
                <a:solidFill>
                  <a:srgbClr val="595959"/>
                </a:solidFill>
                <a:latin typeface="Arial Narrow" charset="0"/>
                <a:cs typeface="Arial Narrow" charset="0"/>
              </a:rPr>
              <a:t> Public Parks</a:t>
            </a:r>
            <a:endParaRPr lang="en-US" sz="1400" i="1" dirty="0">
              <a:solidFill>
                <a:srgbClr val="595959"/>
              </a:solidFill>
              <a:latin typeface="Arial Narrow" charset="0"/>
              <a:cs typeface="Arial Narrow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90600" y="1097653"/>
            <a:ext cx="7143750" cy="3398147"/>
            <a:chOff x="990600" y="1097653"/>
            <a:chExt cx="7143750" cy="3398147"/>
          </a:xfrm>
        </p:grpSpPr>
        <p:pic>
          <p:nvPicPr>
            <p:cNvPr id="9" name="Picture 8" descr="Mar '15 Final Aerial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990600" y="1097653"/>
              <a:ext cx="7143750" cy="33981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" name="Oval 12"/>
            <p:cNvSpPr>
              <a:spLocks noChangeArrowheads="1"/>
            </p:cNvSpPr>
            <p:nvPr/>
          </p:nvSpPr>
          <p:spPr bwMode="auto">
            <a:xfrm rot="4440527">
              <a:off x="4738332" y="1873143"/>
              <a:ext cx="401371" cy="778253"/>
            </a:xfrm>
            <a:prstGeom prst="ellipse">
              <a:avLst/>
            </a:prstGeom>
            <a:solidFill>
              <a:srgbClr val="669900">
                <a:alpha val="34901"/>
              </a:srgbClr>
            </a:solidFill>
            <a:ln w="19050">
              <a:solidFill>
                <a:srgbClr val="008000"/>
              </a:solidFill>
              <a:round/>
              <a:headEnd/>
              <a:tailEnd/>
            </a:ln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 rot="4564913">
              <a:off x="3555617" y="2321407"/>
              <a:ext cx="463402" cy="1251514"/>
            </a:xfrm>
            <a:prstGeom prst="ellipse">
              <a:avLst/>
            </a:prstGeom>
            <a:solidFill>
              <a:srgbClr val="669900">
                <a:alpha val="34901"/>
              </a:srgbClr>
            </a:solidFill>
            <a:ln w="19050">
              <a:solidFill>
                <a:srgbClr val="008000"/>
              </a:solidFill>
              <a:round/>
              <a:headEnd/>
              <a:tailEnd/>
            </a:ln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 rot="4440527">
              <a:off x="2437907" y="3026338"/>
              <a:ext cx="458186" cy="661367"/>
            </a:xfrm>
            <a:prstGeom prst="ellipse">
              <a:avLst/>
            </a:prstGeom>
            <a:solidFill>
              <a:srgbClr val="669900">
                <a:alpha val="34901"/>
              </a:srgbClr>
            </a:solidFill>
            <a:ln w="19050">
              <a:solidFill>
                <a:srgbClr val="008000"/>
              </a:solidFill>
              <a:round/>
              <a:headEnd/>
              <a:tailEnd/>
            </a:ln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06454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1000" y="209550"/>
            <a:ext cx="655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595959"/>
                </a:solidFill>
                <a:latin typeface="Arial Narrow"/>
                <a:cs typeface="Arial Narrow"/>
              </a:rPr>
              <a:t>Case Study: LIBERTY CENTER</a:t>
            </a:r>
            <a:endParaRPr lang="en-US" dirty="0">
              <a:solidFill>
                <a:srgbClr val="595959"/>
              </a:solidFill>
              <a:latin typeface="Arial Narrow"/>
              <a:cs typeface="Arial Narrow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81000" y="666750"/>
            <a:ext cx="7848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>
                <a:solidFill>
                  <a:srgbClr val="595959"/>
                </a:solidFill>
                <a:latin typeface="Arial Narrow" charset="0"/>
                <a:cs typeface="Arial Narrow" charset="0"/>
              </a:rPr>
              <a:t>The </a:t>
            </a:r>
            <a:r>
              <a:rPr lang="en-US" sz="1400" b="1" dirty="0" smtClean="0">
                <a:solidFill>
                  <a:srgbClr val="595959"/>
                </a:solidFill>
                <a:latin typeface="Arial Narrow" charset="0"/>
                <a:cs typeface="Arial Narrow" charset="0"/>
              </a:rPr>
              <a:t>Project:</a:t>
            </a:r>
            <a:r>
              <a:rPr lang="en-US" sz="1400" dirty="0" smtClean="0">
                <a:solidFill>
                  <a:srgbClr val="595959"/>
                </a:solidFill>
                <a:latin typeface="Arial Narrow" charset="0"/>
                <a:cs typeface="Arial Narrow" charset="0"/>
              </a:rPr>
              <a:t> Public Amenities </a:t>
            </a:r>
            <a:r>
              <a:rPr lang="en-US" sz="1400" i="1" dirty="0" smtClean="0">
                <a:solidFill>
                  <a:srgbClr val="595959"/>
                </a:solidFill>
                <a:latin typeface="Arial Narrow" charset="0"/>
                <a:cs typeface="Arial Narrow" charset="0"/>
              </a:rPr>
              <a:t>(Unity Chapel and Sabin Hall)</a:t>
            </a:r>
            <a:endParaRPr lang="en-US" sz="1400" i="1" dirty="0">
              <a:solidFill>
                <a:srgbClr val="595959"/>
              </a:solidFill>
              <a:latin typeface="Arial Narrow" charset="0"/>
              <a:cs typeface="Arial Narrow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90600" y="1097653"/>
            <a:ext cx="7143750" cy="3398147"/>
            <a:chOff x="990600" y="1097653"/>
            <a:chExt cx="7143750" cy="3398147"/>
          </a:xfrm>
        </p:grpSpPr>
        <p:pic>
          <p:nvPicPr>
            <p:cNvPr id="9" name="Picture 8" descr="Mar '15 Final Aerial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990600" y="1097653"/>
              <a:ext cx="7143750" cy="33981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Oval 9"/>
            <p:cNvSpPr>
              <a:spLocks noChangeArrowheads="1"/>
            </p:cNvSpPr>
            <p:nvPr/>
          </p:nvSpPr>
          <p:spPr bwMode="auto">
            <a:xfrm rot="4440527">
              <a:off x="3834171" y="2363438"/>
              <a:ext cx="281242" cy="737855"/>
            </a:xfrm>
            <a:prstGeom prst="ellipse">
              <a:avLst/>
            </a:prstGeom>
            <a:solidFill>
              <a:srgbClr val="FFCC00">
                <a:alpha val="25098"/>
              </a:srgbClr>
            </a:solidFill>
            <a:ln w="19050">
              <a:solidFill>
                <a:srgbClr val="FFCC00"/>
              </a:solidFill>
              <a:round/>
              <a:headEnd/>
              <a:tailEnd/>
            </a:ln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  <p:sp>
          <p:nvSpPr>
            <p:cNvPr id="11" name="Oval 10"/>
            <p:cNvSpPr>
              <a:spLocks noChangeArrowheads="1"/>
            </p:cNvSpPr>
            <p:nvPr/>
          </p:nvSpPr>
          <p:spPr bwMode="auto">
            <a:xfrm rot="4440527">
              <a:off x="4636428" y="2535835"/>
              <a:ext cx="268917" cy="455952"/>
            </a:xfrm>
            <a:prstGeom prst="ellipse">
              <a:avLst/>
            </a:prstGeom>
            <a:solidFill>
              <a:srgbClr val="FFCC00">
                <a:alpha val="25098"/>
              </a:srgbClr>
            </a:solidFill>
            <a:ln w="19050">
              <a:solidFill>
                <a:srgbClr val="FFCC00"/>
              </a:solidFill>
              <a:round/>
              <a:headEnd/>
              <a:tailEnd/>
            </a:ln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79100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1000" y="209550"/>
            <a:ext cx="655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595959"/>
                </a:solidFill>
                <a:latin typeface="Arial Narrow"/>
                <a:cs typeface="Arial Narrow"/>
              </a:rPr>
              <a:t>Case Study: LIBERTY CENTER</a:t>
            </a:r>
            <a:endParaRPr lang="en-US" dirty="0">
              <a:solidFill>
                <a:srgbClr val="595959"/>
              </a:solidFill>
              <a:latin typeface="Arial Narrow"/>
              <a:cs typeface="Arial Narrow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81000" y="666750"/>
            <a:ext cx="7848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 smtClean="0">
                <a:solidFill>
                  <a:srgbClr val="595959"/>
                </a:solidFill>
                <a:latin typeface="Arial Narrow" charset="0"/>
                <a:cs typeface="Arial Narrow" charset="0"/>
              </a:rPr>
              <a:t>Layout Principle</a:t>
            </a:r>
            <a:r>
              <a:rPr lang="en-US" sz="1400" dirty="0" smtClean="0">
                <a:solidFill>
                  <a:srgbClr val="595959"/>
                </a:solidFill>
                <a:latin typeface="Arial Narrow" charset="0"/>
                <a:cs typeface="Arial Narrow" charset="0"/>
              </a:rPr>
              <a:t>: The string of pearls……</a:t>
            </a:r>
            <a:endParaRPr lang="en-US" sz="1400" i="1" dirty="0">
              <a:solidFill>
                <a:srgbClr val="595959"/>
              </a:solidFill>
              <a:latin typeface="Arial Narrow" charset="0"/>
              <a:cs typeface="Arial Narrow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90600" y="1097653"/>
            <a:ext cx="7143750" cy="3398147"/>
            <a:chOff x="990600" y="1097653"/>
            <a:chExt cx="7143750" cy="3398147"/>
          </a:xfrm>
        </p:grpSpPr>
        <p:pic>
          <p:nvPicPr>
            <p:cNvPr id="9" name="Picture 8" descr="Mar '15 Final Aerial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990600" y="1097653"/>
              <a:ext cx="7143750" cy="33981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Oval 10"/>
            <p:cNvSpPr>
              <a:spLocks noChangeArrowheads="1"/>
            </p:cNvSpPr>
            <p:nvPr/>
          </p:nvSpPr>
          <p:spPr bwMode="auto">
            <a:xfrm>
              <a:off x="2590800" y="3181350"/>
              <a:ext cx="239791" cy="21485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Oval 11"/>
            <p:cNvSpPr>
              <a:spLocks noChangeArrowheads="1"/>
            </p:cNvSpPr>
            <p:nvPr/>
          </p:nvSpPr>
          <p:spPr bwMode="auto">
            <a:xfrm>
              <a:off x="3766551" y="2876550"/>
              <a:ext cx="239791" cy="21485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auto">
            <a:xfrm>
              <a:off x="4811523" y="2160627"/>
              <a:ext cx="239791" cy="21485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auto">
            <a:xfrm>
              <a:off x="5932409" y="1504950"/>
              <a:ext cx="239791" cy="21485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Line 15"/>
            <p:cNvSpPr>
              <a:spLocks noChangeShapeType="1"/>
            </p:cNvSpPr>
            <p:nvPr/>
          </p:nvSpPr>
          <p:spPr bwMode="auto">
            <a:xfrm flipV="1">
              <a:off x="3985262" y="2359632"/>
              <a:ext cx="821676" cy="54542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Line 16"/>
            <p:cNvSpPr>
              <a:spLocks noChangeShapeType="1"/>
            </p:cNvSpPr>
            <p:nvPr/>
          </p:nvSpPr>
          <p:spPr bwMode="auto">
            <a:xfrm flipV="1">
              <a:off x="5066066" y="1675886"/>
              <a:ext cx="903730" cy="51280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Line 14"/>
            <p:cNvSpPr>
              <a:spLocks noChangeShapeType="1"/>
            </p:cNvSpPr>
            <p:nvPr/>
          </p:nvSpPr>
          <p:spPr bwMode="auto">
            <a:xfrm flipV="1">
              <a:off x="2841604" y="3045401"/>
              <a:ext cx="898088" cy="21051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52698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1000" y="209550"/>
            <a:ext cx="655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595959"/>
                </a:solidFill>
                <a:latin typeface="Arial Narrow"/>
                <a:cs typeface="Arial Narrow"/>
              </a:rPr>
              <a:t>Case Study: LIBERTY CENTER</a:t>
            </a:r>
            <a:endParaRPr lang="en-US" dirty="0">
              <a:solidFill>
                <a:srgbClr val="595959"/>
              </a:solidFill>
              <a:latin typeface="Arial Narrow"/>
              <a:cs typeface="Arial Narrow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81000" y="666750"/>
            <a:ext cx="7848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001B4C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 smtClean="0">
                <a:solidFill>
                  <a:srgbClr val="595959"/>
                </a:solidFill>
                <a:latin typeface="Arial Narrow" charset="0"/>
                <a:cs typeface="Arial Narrow" charset="0"/>
              </a:rPr>
              <a:t>The Square</a:t>
            </a:r>
            <a:endParaRPr lang="en-US" sz="1400" i="1" dirty="0">
              <a:solidFill>
                <a:srgbClr val="595959"/>
              </a:solidFill>
              <a:latin typeface="Arial Narrow" charset="0"/>
              <a:cs typeface="Arial Narrow" charset="0"/>
            </a:endParaRPr>
          </a:p>
        </p:txBody>
      </p:sp>
      <p:pic>
        <p:nvPicPr>
          <p:cNvPr id="19" name="Picture 18" descr="Liberty-Center-22OCT-12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1047750"/>
            <a:ext cx="5432248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 descr="22894020295_3286dc4816_k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19" b="5233"/>
          <a:stretch/>
        </p:blipFill>
        <p:spPr>
          <a:xfrm>
            <a:off x="2552911" y="3222464"/>
            <a:ext cx="1879249" cy="1275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 descr="22384573506_819634229f_k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6242" y="3222466"/>
            <a:ext cx="1913482" cy="1277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405" y="3215447"/>
            <a:ext cx="1879527" cy="1282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 descr="29944274105_be0b350f1f_z.jp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28" t="10823" r="10122" b="6848"/>
          <a:stretch/>
        </p:blipFill>
        <p:spPr>
          <a:xfrm>
            <a:off x="6781800" y="3206414"/>
            <a:ext cx="1921720" cy="12896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 descr="29861600081_f6781bf2e4_k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" t="351" r="11468" b="-351"/>
          <a:stretch/>
        </p:blipFill>
        <p:spPr>
          <a:xfrm>
            <a:off x="6019800" y="1047750"/>
            <a:ext cx="2671588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525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2254</TotalTime>
  <Words>550</Words>
  <Application>Microsoft Macintosh PowerPoint</Application>
  <PresentationFormat>On-screen Show (16:9)</PresentationFormat>
  <Paragraphs>168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Custom Design</vt:lpstr>
      <vt:lpstr>1_Custom Design</vt:lpstr>
      <vt:lpstr>2_Custom Design</vt:lpstr>
      <vt:lpstr>LIBERTY CENTER: CASE STUDY CREATION OF A SUSTAINABLE MIXED-USE ENVIRONMENT Yaromir Steiner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Christina Jasmine</dc:creator>
  <cp:lastModifiedBy>Monica Ireland</cp:lastModifiedBy>
  <cp:revision>282</cp:revision>
  <dcterms:created xsi:type="dcterms:W3CDTF">2016-02-17T22:41:18Z</dcterms:created>
  <dcterms:modified xsi:type="dcterms:W3CDTF">2017-10-09T17:30:43Z</dcterms:modified>
</cp:coreProperties>
</file>